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y="5143500" cx="9144000"/>
  <p:notesSz cx="6858000" cy="9144000"/>
  <p:embeddedFontLst>
    <p:embeddedFont>
      <p:font typeface="Red Hat Display"/>
      <p:regular r:id="rId24"/>
      <p:bold r:id="rId25"/>
      <p:italic r:id="rId26"/>
      <p:boldItalic r:id="rId27"/>
    </p:embeddedFont>
    <p:embeddedFont>
      <p:font typeface="Red Hat Tex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2498109-3720-468F-A2FB-1A59F48FE1DB}">
  <a:tblStyle styleId="{32498109-3720-468F-A2FB-1A59F48FE1D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font" Target="fonts/RedHatDisplay-regular.fntdata"/><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font" Target="fonts/RedHatDisplay-italic.fntdata"/><Relationship Id="rId25" Type="http://schemas.openxmlformats.org/officeDocument/2006/relationships/font" Target="fonts/RedHatDisplay-bold.fntdata"/><Relationship Id="rId28" Type="http://schemas.openxmlformats.org/officeDocument/2006/relationships/font" Target="fonts/RedHatText-regular.fntdata"/><Relationship Id="rId27" Type="http://schemas.openxmlformats.org/officeDocument/2006/relationships/font" Target="fonts/RedHatDisplay-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RedHatText-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edHatText-boldItalic.fntdata"/><Relationship Id="rId30" Type="http://schemas.openxmlformats.org/officeDocument/2006/relationships/font" Target="fonts/RedHatText-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8e9151d296_2_40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8e9151d296_2_4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8b133e2198_1_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38b133e2198_1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8e9151d296_2_5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g38e9151d296_2_5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8b133e2198_1_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g38b133e2198_1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8b133e2198_1_1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g38b133e2198_1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8b133e2198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8b133e2198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8b133e2198_1_3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g38b133e2198_1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8b133e2198_1_4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38b133e2198_1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8e9151d296_2_56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38e9151d296_2_5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8e9151d296_2_58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38e9151d296_2_5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8e9151d296_2_58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38e9151d296_2_5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8e9151d296_2_56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38e9151d296_2_5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8e9151d296_2_59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38e9151d296_2_5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8e9151d296_2_59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38e9151d296_2_5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8e9151d296_2_43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38e9151d296_2_4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8e9151d296_2_48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38e9151d296_2_4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14"/>
          <p:cNvSpPr txBox="1"/>
          <p:nvPr>
            <p:ph type="title"/>
          </p:nvPr>
        </p:nvSpPr>
        <p:spPr>
          <a:xfrm>
            <a:off x="371475" y="342900"/>
            <a:ext cx="8001000" cy="800100"/>
          </a:xfrm>
          <a:prstGeom prst="rect">
            <a:avLst/>
          </a:prstGeom>
          <a:noFill/>
          <a:ln>
            <a:noFill/>
          </a:ln>
        </p:spPr>
        <p:txBody>
          <a:bodyPr anchorCtr="0" anchor="b" bIns="0" lIns="0" spcFirstLastPara="1" rIns="0" wrap="square" tIns="34275">
            <a:normAutofit/>
          </a:bodyPr>
          <a:lstStyle>
            <a:lvl1pPr lvl="0" algn="l">
              <a:lnSpc>
                <a:spcPct val="90000"/>
              </a:lnSpc>
              <a:spcBef>
                <a:spcPts val="0"/>
              </a:spcBef>
              <a:spcAft>
                <a:spcPts val="0"/>
              </a:spcAft>
              <a:buClr>
                <a:schemeClr val="dk1"/>
              </a:buClr>
              <a:buSzPts val="2600"/>
              <a:buFont typeface="Red Hat Text"/>
              <a:buNone/>
              <a:defRPr b="1" i="0" sz="2600">
                <a:latin typeface="Red Hat Text"/>
                <a:ea typeface="Red Hat Text"/>
                <a:cs typeface="Red Hat Text"/>
                <a:sym typeface="Red Hat Tex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8" name="Google Shape;58;p14"/>
          <p:cNvSpPr txBox="1"/>
          <p:nvPr>
            <p:ph idx="11" type="ftr"/>
          </p:nvPr>
        </p:nvSpPr>
        <p:spPr>
          <a:xfrm>
            <a:off x="0" y="4878793"/>
            <a:ext cx="795300" cy="258600"/>
          </a:xfrm>
          <a:prstGeom prst="rect">
            <a:avLst/>
          </a:prstGeom>
          <a:solidFill>
            <a:schemeClr val="accent1"/>
          </a:solidFill>
          <a:ln>
            <a:noFill/>
          </a:ln>
        </p:spPr>
        <p:txBody>
          <a:bodyPr anchorCtr="0" anchor="ctr" bIns="48000" lIns="68575" spcFirstLastPara="1" rIns="68575" wrap="square" tIns="48000">
            <a:sp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light">
  <p:cSld name="Title Slide_light">
    <p:spTree>
      <p:nvGrpSpPr>
        <p:cNvPr id="59" name="Shape 59"/>
        <p:cNvGrpSpPr/>
        <p:nvPr/>
      </p:nvGrpSpPr>
      <p:grpSpPr>
        <a:xfrm>
          <a:off x="0" y="0"/>
          <a:ext cx="0" cy="0"/>
          <a:chOff x="0" y="0"/>
          <a:chExt cx="0" cy="0"/>
        </a:xfrm>
      </p:grpSpPr>
      <p:sp>
        <p:nvSpPr>
          <p:cNvPr id="60" name="Google Shape;60;p15"/>
          <p:cNvSpPr/>
          <p:nvPr/>
        </p:nvSpPr>
        <p:spPr>
          <a:xfrm>
            <a:off x="638916" y="2414153"/>
            <a:ext cx="353700" cy="70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1" name="Google Shape;61;p15"/>
          <p:cNvSpPr/>
          <p:nvPr/>
        </p:nvSpPr>
        <p:spPr>
          <a:xfrm>
            <a:off x="0" y="4300430"/>
            <a:ext cx="9144000" cy="8430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2" name="Google Shape;62;p15"/>
          <p:cNvSpPr txBox="1"/>
          <p:nvPr>
            <p:ph idx="1" type="body"/>
          </p:nvPr>
        </p:nvSpPr>
        <p:spPr>
          <a:xfrm>
            <a:off x="638917" y="2639616"/>
            <a:ext cx="6250800" cy="526500"/>
          </a:xfrm>
          <a:prstGeom prst="rect">
            <a:avLst/>
          </a:prstGeom>
          <a:noFill/>
          <a:ln>
            <a:noFill/>
          </a:ln>
        </p:spPr>
        <p:txBody>
          <a:bodyPr anchorCtr="0" anchor="t" bIns="34275" lIns="0" spcFirstLastPara="1" rIns="68575" wrap="square" tIns="34275">
            <a:noAutofit/>
          </a:bodyPr>
          <a:lstStyle>
            <a:lvl1pPr indent="-228600" lvl="0" marL="457200" algn="l">
              <a:lnSpc>
                <a:spcPct val="90000"/>
              </a:lnSpc>
              <a:spcBef>
                <a:spcPts val="800"/>
              </a:spcBef>
              <a:spcAft>
                <a:spcPts val="0"/>
              </a:spcAft>
              <a:buSzPts val="1600"/>
              <a:buNone/>
              <a:defRPr sz="1700">
                <a:solidFill>
                  <a:srgbClr val="575757"/>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 name="Google Shape;63;p15"/>
          <p:cNvSpPr txBox="1"/>
          <p:nvPr>
            <p:ph idx="2" type="body"/>
          </p:nvPr>
        </p:nvSpPr>
        <p:spPr>
          <a:xfrm>
            <a:off x="638917" y="4465435"/>
            <a:ext cx="7733400" cy="392400"/>
          </a:xfrm>
          <a:prstGeom prst="rect">
            <a:avLst/>
          </a:prstGeom>
          <a:noFill/>
          <a:ln>
            <a:noFill/>
          </a:ln>
        </p:spPr>
        <p:txBody>
          <a:bodyPr anchorCtr="0" anchor="t" bIns="34275" lIns="0" spcFirstLastPara="1" rIns="68575" wrap="square" tIns="34275">
            <a:normAutofit/>
          </a:bodyPr>
          <a:lstStyle>
            <a:lvl1pPr indent="-228600" lvl="0" marL="457200" algn="l">
              <a:lnSpc>
                <a:spcPct val="90000"/>
              </a:lnSpc>
              <a:spcBef>
                <a:spcPts val="800"/>
              </a:spcBef>
              <a:spcAft>
                <a:spcPts val="0"/>
              </a:spcAft>
              <a:buSzPts val="1200"/>
              <a:buNone/>
              <a:defRPr b="1" sz="1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 name="Google Shape;64;p15"/>
          <p:cNvSpPr txBox="1"/>
          <p:nvPr>
            <p:ph type="title"/>
          </p:nvPr>
        </p:nvSpPr>
        <p:spPr>
          <a:xfrm>
            <a:off x="638916" y="679267"/>
            <a:ext cx="6250800" cy="1580100"/>
          </a:xfrm>
          <a:prstGeom prst="rect">
            <a:avLst/>
          </a:prstGeom>
          <a:noFill/>
          <a:ln>
            <a:noFill/>
          </a:ln>
        </p:spPr>
        <p:txBody>
          <a:bodyPr anchorCtr="0" anchor="b" bIns="0" lIns="0" spcFirstLastPara="1" rIns="68575" wrap="square" tIns="34275">
            <a:normAutofit/>
          </a:bodyPr>
          <a:lstStyle>
            <a:lvl1pPr lvl="0" algn="l">
              <a:lnSpc>
                <a:spcPct val="90000"/>
              </a:lnSpc>
              <a:spcBef>
                <a:spcPts val="0"/>
              </a:spcBef>
              <a:spcAft>
                <a:spcPts val="0"/>
              </a:spcAft>
              <a:buClr>
                <a:srgbClr val="353535"/>
              </a:buClr>
              <a:buSzPts val="3200"/>
              <a:buFont typeface="Red Hat Display"/>
              <a:buNone/>
              <a:defRPr b="1" i="0" sz="3200">
                <a:solidFill>
                  <a:srgbClr val="353535"/>
                </a:solidFill>
                <a:latin typeface="Red Hat Display"/>
                <a:ea typeface="Red Hat Display"/>
                <a:cs typeface="Red Hat Display"/>
                <a:sym typeface="Red Hat Display"/>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dark">
  <p:cSld name="Title Slide_dark">
    <p:spTree>
      <p:nvGrpSpPr>
        <p:cNvPr id="65" name="Shape 65"/>
        <p:cNvGrpSpPr/>
        <p:nvPr/>
      </p:nvGrpSpPr>
      <p:grpSpPr>
        <a:xfrm>
          <a:off x="0" y="0"/>
          <a:ext cx="0" cy="0"/>
          <a:chOff x="0" y="0"/>
          <a:chExt cx="0" cy="0"/>
        </a:xfrm>
      </p:grpSpPr>
      <p:sp>
        <p:nvSpPr>
          <p:cNvPr id="66" name="Google Shape;66;p16"/>
          <p:cNvSpPr/>
          <p:nvPr/>
        </p:nvSpPr>
        <p:spPr>
          <a:xfrm>
            <a:off x="0" y="0"/>
            <a:ext cx="9144000" cy="43005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7" name="Google Shape;67;p16"/>
          <p:cNvSpPr txBox="1"/>
          <p:nvPr>
            <p:ph type="title"/>
          </p:nvPr>
        </p:nvSpPr>
        <p:spPr>
          <a:xfrm>
            <a:off x="638916" y="679267"/>
            <a:ext cx="6250800" cy="1580100"/>
          </a:xfrm>
          <a:prstGeom prst="rect">
            <a:avLst/>
          </a:prstGeom>
          <a:noFill/>
          <a:ln>
            <a:noFill/>
          </a:ln>
        </p:spPr>
        <p:txBody>
          <a:bodyPr anchorCtr="0" anchor="b" bIns="0" lIns="0" spcFirstLastPara="1" rIns="68575" wrap="square" tIns="34275">
            <a:normAutofit/>
          </a:bodyPr>
          <a:lstStyle>
            <a:lvl1pPr lvl="0" algn="l">
              <a:lnSpc>
                <a:spcPct val="90000"/>
              </a:lnSpc>
              <a:spcBef>
                <a:spcPts val="0"/>
              </a:spcBef>
              <a:spcAft>
                <a:spcPts val="0"/>
              </a:spcAft>
              <a:buClr>
                <a:schemeClr val="lt1"/>
              </a:buClr>
              <a:buSzPts val="3200"/>
              <a:buFont typeface="Red Hat Display"/>
              <a:buNone/>
              <a:defRPr b="1" i="0" sz="3200">
                <a:solidFill>
                  <a:schemeClr val="lt1"/>
                </a:solidFill>
                <a:latin typeface="Red Hat Display"/>
                <a:ea typeface="Red Hat Display"/>
                <a:cs typeface="Red Hat Display"/>
                <a:sym typeface="Red Hat Display"/>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8" name="Google Shape;68;p16"/>
          <p:cNvSpPr/>
          <p:nvPr/>
        </p:nvSpPr>
        <p:spPr>
          <a:xfrm>
            <a:off x="638916" y="2414153"/>
            <a:ext cx="353700" cy="70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9" name="Google Shape;69;p16"/>
          <p:cNvSpPr txBox="1"/>
          <p:nvPr>
            <p:ph idx="1" type="body"/>
          </p:nvPr>
        </p:nvSpPr>
        <p:spPr>
          <a:xfrm>
            <a:off x="638917" y="2639616"/>
            <a:ext cx="6250800" cy="526500"/>
          </a:xfrm>
          <a:prstGeom prst="rect">
            <a:avLst/>
          </a:prstGeom>
          <a:noFill/>
          <a:ln>
            <a:noFill/>
          </a:ln>
        </p:spPr>
        <p:txBody>
          <a:bodyPr anchorCtr="0" anchor="t" bIns="34275" lIns="0" spcFirstLastPara="1" rIns="68575" wrap="square" tIns="34275">
            <a:noAutofit/>
          </a:bodyPr>
          <a:lstStyle>
            <a:lvl1pPr indent="-228600" lvl="0" marL="457200" algn="l">
              <a:lnSpc>
                <a:spcPct val="90000"/>
              </a:lnSpc>
              <a:spcBef>
                <a:spcPts val="800"/>
              </a:spcBef>
              <a:spcAft>
                <a:spcPts val="0"/>
              </a:spcAft>
              <a:buSzPts val="1600"/>
              <a:buNone/>
              <a:defRPr sz="1700">
                <a:solidFill>
                  <a:srgbClr val="C7C7C7"/>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6"/>
          <p:cNvSpPr txBox="1"/>
          <p:nvPr>
            <p:ph idx="2" type="body"/>
          </p:nvPr>
        </p:nvSpPr>
        <p:spPr>
          <a:xfrm>
            <a:off x="638917" y="4465435"/>
            <a:ext cx="7733400" cy="392400"/>
          </a:xfrm>
          <a:prstGeom prst="rect">
            <a:avLst/>
          </a:prstGeom>
          <a:noFill/>
          <a:ln>
            <a:noFill/>
          </a:ln>
        </p:spPr>
        <p:txBody>
          <a:bodyPr anchorCtr="0" anchor="t" bIns="34275" lIns="0" spcFirstLastPara="1" rIns="68575" wrap="square" tIns="34275">
            <a:normAutofit/>
          </a:bodyPr>
          <a:lstStyle>
            <a:lvl1pPr indent="-228600" lvl="0" marL="457200" algn="l">
              <a:lnSpc>
                <a:spcPct val="90000"/>
              </a:lnSpc>
              <a:spcBef>
                <a:spcPts val="800"/>
              </a:spcBef>
              <a:spcAft>
                <a:spcPts val="0"/>
              </a:spcAft>
              <a:buSzPts val="1200"/>
              <a:buNone/>
              <a:defRPr b="1" sz="1400">
                <a:solidFill>
                  <a:srgbClr val="353535"/>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6"/>
          <p:cNvSpPr/>
          <p:nvPr/>
        </p:nvSpPr>
        <p:spPr>
          <a:xfrm>
            <a:off x="8629650" y="7348"/>
            <a:ext cx="428100" cy="7683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Logo&#10;&#10;Description automatically generated" id="72" name="Google Shape;72;p16"/>
          <p:cNvPicPr preferRelativeResize="0"/>
          <p:nvPr/>
        </p:nvPicPr>
        <p:blipFill rotWithShape="1">
          <a:blip r:embed="rId2">
            <a:alphaModFix/>
          </a:blip>
          <a:srcRect b="0" l="0" r="0" t="0"/>
          <a:stretch/>
        </p:blipFill>
        <p:spPr>
          <a:xfrm>
            <a:off x="8672594" y="174017"/>
            <a:ext cx="342091" cy="53757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_1 column">
  <p:cSld name="Title and Content_1 column">
    <p:spTree>
      <p:nvGrpSpPr>
        <p:cNvPr id="73" name="Shape 73"/>
        <p:cNvGrpSpPr/>
        <p:nvPr/>
      </p:nvGrpSpPr>
      <p:grpSpPr>
        <a:xfrm>
          <a:off x="0" y="0"/>
          <a:ext cx="0" cy="0"/>
          <a:chOff x="0" y="0"/>
          <a:chExt cx="0" cy="0"/>
        </a:xfrm>
      </p:grpSpPr>
      <p:sp>
        <p:nvSpPr>
          <p:cNvPr id="74" name="Google Shape;74;p17"/>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lvl1pPr lvl="0" algn="l">
              <a:lnSpc>
                <a:spcPct val="90000"/>
              </a:lnSpc>
              <a:spcBef>
                <a:spcPts val="0"/>
              </a:spcBef>
              <a:spcAft>
                <a:spcPts val="0"/>
              </a:spcAft>
              <a:buClr>
                <a:srgbClr val="353535"/>
              </a:buClr>
              <a:buSzPts val="2600"/>
              <a:buFont typeface="Red Hat Text"/>
              <a:buNone/>
              <a:defRPr b="1" i="0" sz="2600">
                <a:solidFill>
                  <a:srgbClr val="353535"/>
                </a:solidFill>
                <a:latin typeface="Red Hat Text"/>
                <a:ea typeface="Red Hat Text"/>
                <a:cs typeface="Red Hat Text"/>
                <a:sym typeface="Red Hat Tex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5" name="Google Shape;75;p17"/>
          <p:cNvSpPr txBox="1"/>
          <p:nvPr>
            <p:ph idx="11" type="ftr"/>
          </p:nvPr>
        </p:nvSpPr>
        <p:spPr>
          <a:xfrm>
            <a:off x="0" y="4878793"/>
            <a:ext cx="795300" cy="258600"/>
          </a:xfrm>
          <a:prstGeom prst="rect">
            <a:avLst/>
          </a:prstGeom>
          <a:solidFill>
            <a:schemeClr val="accent1"/>
          </a:solidFill>
          <a:ln>
            <a:noFill/>
          </a:ln>
        </p:spPr>
        <p:txBody>
          <a:bodyPr anchorCtr="0" anchor="ctr" bIns="48000" lIns="68575" spcFirstLastPara="1" rIns="68575" wrap="square" tIns="48000">
            <a:sp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6" name="Google Shape;76;p17"/>
          <p:cNvSpPr/>
          <p:nvPr/>
        </p:nvSpPr>
        <p:spPr>
          <a:xfrm>
            <a:off x="371475" y="1219278"/>
            <a:ext cx="353700" cy="70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7" name="Google Shape;77;p17"/>
          <p:cNvSpPr txBox="1"/>
          <p:nvPr>
            <p:ph idx="1" type="body"/>
          </p:nvPr>
        </p:nvSpPr>
        <p:spPr>
          <a:xfrm>
            <a:off x="1114425" y="1380335"/>
            <a:ext cx="7258200" cy="3334500"/>
          </a:xfrm>
          <a:prstGeom prst="rect">
            <a:avLst/>
          </a:prstGeom>
          <a:noFill/>
          <a:ln>
            <a:noFill/>
          </a:ln>
        </p:spPr>
        <p:txBody>
          <a:bodyPr anchorCtr="0" anchor="t" bIns="34275" lIns="0" spcFirstLastPara="1" rIns="68575" wrap="square" tIns="34275">
            <a:normAutofit/>
          </a:bodyPr>
          <a:lstStyle>
            <a:lvl1pPr indent="-342900" lvl="0" marL="457200" algn="l">
              <a:lnSpc>
                <a:spcPct val="90000"/>
              </a:lnSpc>
              <a:spcBef>
                <a:spcPts val="800"/>
              </a:spcBef>
              <a:spcAft>
                <a:spcPts val="0"/>
              </a:spcAft>
              <a:buSzPts val="1800"/>
              <a:buFont typeface="Arial"/>
              <a:buChar char="•"/>
              <a:defRPr sz="2000">
                <a:solidFill>
                  <a:srgbClr val="353535"/>
                </a:solidFill>
              </a:defRPr>
            </a:lvl1pPr>
            <a:lvl2pPr indent="-330200" lvl="1" marL="914400" algn="l">
              <a:lnSpc>
                <a:spcPct val="90000"/>
              </a:lnSpc>
              <a:spcBef>
                <a:spcPts val="400"/>
              </a:spcBef>
              <a:spcAft>
                <a:spcPts val="0"/>
              </a:spcAft>
              <a:buClr>
                <a:schemeClr val="dk1"/>
              </a:buClr>
              <a:buSzPts val="1600"/>
              <a:buChar char="•"/>
              <a:defRPr sz="1600"/>
            </a:lvl2pPr>
            <a:lvl3pPr indent="-330200" lvl="2" marL="1371600" algn="l">
              <a:lnSpc>
                <a:spcPct val="90000"/>
              </a:lnSpc>
              <a:spcBef>
                <a:spcPts val="400"/>
              </a:spcBef>
              <a:spcAft>
                <a:spcPts val="0"/>
              </a:spcAft>
              <a:buClr>
                <a:schemeClr val="dk1"/>
              </a:buClr>
              <a:buSzPts val="1600"/>
              <a:buChar char="•"/>
              <a:defRPr sz="1600"/>
            </a:lvl3pPr>
            <a:lvl4pPr indent="-330200" lvl="3" marL="1828800" algn="l">
              <a:lnSpc>
                <a:spcPct val="90000"/>
              </a:lnSpc>
              <a:spcBef>
                <a:spcPts val="400"/>
              </a:spcBef>
              <a:spcAft>
                <a:spcPts val="0"/>
              </a:spcAft>
              <a:buClr>
                <a:schemeClr val="dk1"/>
              </a:buClr>
              <a:buSzPts val="1600"/>
              <a:buChar char="•"/>
              <a:defRPr sz="1600"/>
            </a:lvl4pPr>
            <a:lvl5pPr indent="-330200" lvl="4" marL="2286000" algn="l">
              <a:lnSpc>
                <a:spcPct val="90000"/>
              </a:lnSpc>
              <a:spcBef>
                <a:spcPts val="400"/>
              </a:spcBef>
              <a:spcAft>
                <a:spcPts val="0"/>
              </a:spcAft>
              <a:buClr>
                <a:schemeClr val="dk1"/>
              </a:buClr>
              <a:buSzPts val="1600"/>
              <a:buChar char="•"/>
              <a:defRPr sz="16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 name="Google Shape;78;p17"/>
          <p:cNvSpPr txBox="1"/>
          <p:nvPr>
            <p:ph idx="2" type="body"/>
          </p:nvPr>
        </p:nvSpPr>
        <p:spPr>
          <a:xfrm>
            <a:off x="0" y="4873720"/>
            <a:ext cx="5022900" cy="264300"/>
          </a:xfrm>
          <a:prstGeom prst="rect">
            <a:avLst/>
          </a:prstGeom>
          <a:solidFill>
            <a:schemeClr val="accent1"/>
          </a:solidFill>
          <a:ln>
            <a:noFill/>
          </a:ln>
        </p:spPr>
        <p:txBody>
          <a:bodyPr anchorCtr="0" anchor="ctr" bIns="68575" lIns="205725" spcFirstLastPara="1" rIns="137150" wrap="square" tIns="48000">
            <a:spAutoFit/>
          </a:bodyPr>
          <a:lstStyle>
            <a:lvl1pPr indent="-228600" lvl="0" marL="457200" algn="l">
              <a:lnSpc>
                <a:spcPct val="90000"/>
              </a:lnSpc>
              <a:spcBef>
                <a:spcPts val="800"/>
              </a:spcBef>
              <a:spcAft>
                <a:spcPts val="0"/>
              </a:spcAft>
              <a:buSzPts val="900"/>
              <a:buNone/>
              <a:defRPr sz="1100">
                <a:solidFill>
                  <a:schemeClr val="lt1"/>
                </a:solidFill>
              </a:defRPr>
            </a:lvl1pPr>
            <a:lvl2pPr indent="-298450" lvl="1" marL="914400" algn="l">
              <a:lnSpc>
                <a:spcPct val="90000"/>
              </a:lnSpc>
              <a:spcBef>
                <a:spcPts val="400"/>
              </a:spcBef>
              <a:spcAft>
                <a:spcPts val="0"/>
              </a:spcAft>
              <a:buClr>
                <a:schemeClr val="dk1"/>
              </a:buClr>
              <a:buSzPts val="1100"/>
              <a:buChar char="•"/>
              <a:defRPr sz="1100"/>
            </a:lvl2pPr>
            <a:lvl3pPr indent="-298450" lvl="2" marL="1371600" algn="l">
              <a:lnSpc>
                <a:spcPct val="90000"/>
              </a:lnSpc>
              <a:spcBef>
                <a:spcPts val="400"/>
              </a:spcBef>
              <a:spcAft>
                <a:spcPts val="0"/>
              </a:spcAft>
              <a:buClr>
                <a:schemeClr val="dk1"/>
              </a:buClr>
              <a:buSzPts val="1100"/>
              <a:buChar char="•"/>
              <a:defRPr sz="1100"/>
            </a:lvl3pPr>
            <a:lvl4pPr indent="-298450" lvl="3" marL="1828800" algn="l">
              <a:lnSpc>
                <a:spcPct val="90000"/>
              </a:lnSpc>
              <a:spcBef>
                <a:spcPts val="400"/>
              </a:spcBef>
              <a:spcAft>
                <a:spcPts val="0"/>
              </a:spcAft>
              <a:buClr>
                <a:schemeClr val="dk1"/>
              </a:buClr>
              <a:buSzPts val="1100"/>
              <a:buChar char="•"/>
              <a:defRPr sz="1100"/>
            </a:lvl4pPr>
            <a:lvl5pPr indent="-298450" lvl="4" marL="2286000" algn="l">
              <a:lnSpc>
                <a:spcPct val="90000"/>
              </a:lnSpc>
              <a:spcBef>
                <a:spcPts val="400"/>
              </a:spcBef>
              <a:spcAft>
                <a:spcPts val="0"/>
              </a:spcAft>
              <a:buClr>
                <a:schemeClr val="dk1"/>
              </a:buClr>
              <a:buSzPts val="1100"/>
              <a:buChar char="•"/>
              <a:defRPr sz="11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_2 columns">
  <p:cSld name="Title and Content_2 columns">
    <p:spTree>
      <p:nvGrpSpPr>
        <p:cNvPr id="79" name="Shape 79"/>
        <p:cNvGrpSpPr/>
        <p:nvPr/>
      </p:nvGrpSpPr>
      <p:grpSpPr>
        <a:xfrm>
          <a:off x="0" y="0"/>
          <a:ext cx="0" cy="0"/>
          <a:chOff x="0" y="0"/>
          <a:chExt cx="0" cy="0"/>
        </a:xfrm>
      </p:grpSpPr>
      <p:sp>
        <p:nvSpPr>
          <p:cNvPr id="80" name="Google Shape;80;p18"/>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lvl1pPr lvl="0" algn="l">
              <a:lnSpc>
                <a:spcPct val="90000"/>
              </a:lnSpc>
              <a:spcBef>
                <a:spcPts val="0"/>
              </a:spcBef>
              <a:spcAft>
                <a:spcPts val="0"/>
              </a:spcAft>
              <a:buClr>
                <a:srgbClr val="353535"/>
              </a:buClr>
              <a:buSzPts val="2600"/>
              <a:buFont typeface="Red Hat Text"/>
              <a:buNone/>
              <a:defRPr b="1" i="0" sz="2600">
                <a:solidFill>
                  <a:srgbClr val="353535"/>
                </a:solidFill>
                <a:latin typeface="Red Hat Text"/>
                <a:ea typeface="Red Hat Text"/>
                <a:cs typeface="Red Hat Text"/>
                <a:sym typeface="Red Hat Tex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1" name="Google Shape;81;p18"/>
          <p:cNvSpPr txBox="1"/>
          <p:nvPr>
            <p:ph idx="11" type="ftr"/>
          </p:nvPr>
        </p:nvSpPr>
        <p:spPr>
          <a:xfrm>
            <a:off x="0" y="4878793"/>
            <a:ext cx="795300" cy="258600"/>
          </a:xfrm>
          <a:prstGeom prst="rect">
            <a:avLst/>
          </a:prstGeom>
          <a:solidFill>
            <a:schemeClr val="accent1"/>
          </a:solidFill>
          <a:ln>
            <a:noFill/>
          </a:ln>
        </p:spPr>
        <p:txBody>
          <a:bodyPr anchorCtr="0" anchor="ctr" bIns="48000" lIns="68575" spcFirstLastPara="1" rIns="68575" wrap="square" tIns="48000">
            <a:sp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2" name="Google Shape;82;p18"/>
          <p:cNvSpPr/>
          <p:nvPr/>
        </p:nvSpPr>
        <p:spPr>
          <a:xfrm>
            <a:off x="371475" y="1219278"/>
            <a:ext cx="353700" cy="70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3" name="Google Shape;83;p18"/>
          <p:cNvSpPr txBox="1"/>
          <p:nvPr>
            <p:ph idx="1" type="body"/>
          </p:nvPr>
        </p:nvSpPr>
        <p:spPr>
          <a:xfrm>
            <a:off x="1114425" y="1380335"/>
            <a:ext cx="3362100" cy="3334500"/>
          </a:xfrm>
          <a:prstGeom prst="rect">
            <a:avLst/>
          </a:prstGeom>
          <a:noFill/>
          <a:ln>
            <a:noFill/>
          </a:ln>
        </p:spPr>
        <p:txBody>
          <a:bodyPr anchorCtr="0" anchor="t" bIns="34275" lIns="0" spcFirstLastPara="1" rIns="68575" wrap="square" tIns="34275">
            <a:normAutofit/>
          </a:bodyPr>
          <a:lstStyle>
            <a:lvl1pPr indent="-342900" lvl="0" marL="457200" algn="l">
              <a:lnSpc>
                <a:spcPct val="90000"/>
              </a:lnSpc>
              <a:spcBef>
                <a:spcPts val="800"/>
              </a:spcBef>
              <a:spcAft>
                <a:spcPts val="0"/>
              </a:spcAft>
              <a:buSzPts val="1800"/>
              <a:buFont typeface="Arial"/>
              <a:buChar char="•"/>
              <a:defRPr sz="2000">
                <a:solidFill>
                  <a:schemeClr val="dk1"/>
                </a:solidFill>
              </a:defRPr>
            </a:lvl1pPr>
            <a:lvl2pPr indent="-330200" lvl="1" marL="914400" algn="l">
              <a:lnSpc>
                <a:spcPct val="90000"/>
              </a:lnSpc>
              <a:spcBef>
                <a:spcPts val="400"/>
              </a:spcBef>
              <a:spcAft>
                <a:spcPts val="0"/>
              </a:spcAft>
              <a:buClr>
                <a:schemeClr val="dk1"/>
              </a:buClr>
              <a:buSzPts val="1600"/>
              <a:buChar char="•"/>
              <a:defRPr sz="1600"/>
            </a:lvl2pPr>
            <a:lvl3pPr indent="-330200" lvl="2" marL="1371600" algn="l">
              <a:lnSpc>
                <a:spcPct val="90000"/>
              </a:lnSpc>
              <a:spcBef>
                <a:spcPts val="400"/>
              </a:spcBef>
              <a:spcAft>
                <a:spcPts val="0"/>
              </a:spcAft>
              <a:buClr>
                <a:schemeClr val="dk1"/>
              </a:buClr>
              <a:buSzPts val="1600"/>
              <a:buChar char="•"/>
              <a:defRPr sz="1600"/>
            </a:lvl3pPr>
            <a:lvl4pPr indent="-330200" lvl="3" marL="1828800" algn="l">
              <a:lnSpc>
                <a:spcPct val="90000"/>
              </a:lnSpc>
              <a:spcBef>
                <a:spcPts val="400"/>
              </a:spcBef>
              <a:spcAft>
                <a:spcPts val="0"/>
              </a:spcAft>
              <a:buClr>
                <a:schemeClr val="dk1"/>
              </a:buClr>
              <a:buSzPts val="1600"/>
              <a:buChar char="•"/>
              <a:defRPr sz="1600"/>
            </a:lvl4pPr>
            <a:lvl5pPr indent="-330200" lvl="4" marL="2286000" algn="l">
              <a:lnSpc>
                <a:spcPct val="90000"/>
              </a:lnSpc>
              <a:spcBef>
                <a:spcPts val="400"/>
              </a:spcBef>
              <a:spcAft>
                <a:spcPts val="0"/>
              </a:spcAft>
              <a:buClr>
                <a:schemeClr val="dk1"/>
              </a:buClr>
              <a:buSzPts val="1600"/>
              <a:buChar char="•"/>
              <a:defRPr sz="16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 name="Google Shape;84;p18"/>
          <p:cNvSpPr txBox="1"/>
          <p:nvPr>
            <p:ph idx="2" type="body"/>
          </p:nvPr>
        </p:nvSpPr>
        <p:spPr>
          <a:xfrm>
            <a:off x="0" y="4873720"/>
            <a:ext cx="5022900" cy="264300"/>
          </a:xfrm>
          <a:prstGeom prst="rect">
            <a:avLst/>
          </a:prstGeom>
          <a:solidFill>
            <a:schemeClr val="accent1"/>
          </a:solidFill>
          <a:ln>
            <a:noFill/>
          </a:ln>
        </p:spPr>
        <p:txBody>
          <a:bodyPr anchorCtr="0" anchor="ctr" bIns="68575" lIns="205725" spcFirstLastPara="1" rIns="137150" wrap="square" tIns="48000">
            <a:spAutoFit/>
          </a:bodyPr>
          <a:lstStyle>
            <a:lvl1pPr indent="-228600" lvl="0" marL="457200" algn="l">
              <a:lnSpc>
                <a:spcPct val="90000"/>
              </a:lnSpc>
              <a:spcBef>
                <a:spcPts val="800"/>
              </a:spcBef>
              <a:spcAft>
                <a:spcPts val="0"/>
              </a:spcAft>
              <a:buSzPts val="900"/>
              <a:buNone/>
              <a:defRPr sz="1100">
                <a:solidFill>
                  <a:schemeClr val="lt1"/>
                </a:solidFill>
              </a:defRPr>
            </a:lvl1pPr>
            <a:lvl2pPr indent="-298450" lvl="1" marL="914400" algn="l">
              <a:lnSpc>
                <a:spcPct val="90000"/>
              </a:lnSpc>
              <a:spcBef>
                <a:spcPts val="400"/>
              </a:spcBef>
              <a:spcAft>
                <a:spcPts val="0"/>
              </a:spcAft>
              <a:buClr>
                <a:schemeClr val="dk1"/>
              </a:buClr>
              <a:buSzPts val="1100"/>
              <a:buChar char="•"/>
              <a:defRPr sz="1100"/>
            </a:lvl2pPr>
            <a:lvl3pPr indent="-298450" lvl="2" marL="1371600" algn="l">
              <a:lnSpc>
                <a:spcPct val="90000"/>
              </a:lnSpc>
              <a:spcBef>
                <a:spcPts val="400"/>
              </a:spcBef>
              <a:spcAft>
                <a:spcPts val="0"/>
              </a:spcAft>
              <a:buClr>
                <a:schemeClr val="dk1"/>
              </a:buClr>
              <a:buSzPts val="1100"/>
              <a:buChar char="•"/>
              <a:defRPr sz="1100"/>
            </a:lvl3pPr>
            <a:lvl4pPr indent="-298450" lvl="3" marL="1828800" algn="l">
              <a:lnSpc>
                <a:spcPct val="90000"/>
              </a:lnSpc>
              <a:spcBef>
                <a:spcPts val="400"/>
              </a:spcBef>
              <a:spcAft>
                <a:spcPts val="0"/>
              </a:spcAft>
              <a:buClr>
                <a:schemeClr val="dk1"/>
              </a:buClr>
              <a:buSzPts val="1100"/>
              <a:buChar char="•"/>
              <a:defRPr sz="1100"/>
            </a:lvl4pPr>
            <a:lvl5pPr indent="-298450" lvl="4" marL="2286000" algn="l">
              <a:lnSpc>
                <a:spcPct val="90000"/>
              </a:lnSpc>
              <a:spcBef>
                <a:spcPts val="400"/>
              </a:spcBef>
              <a:spcAft>
                <a:spcPts val="0"/>
              </a:spcAft>
              <a:buClr>
                <a:schemeClr val="dk1"/>
              </a:buClr>
              <a:buSzPts val="1100"/>
              <a:buChar char="•"/>
              <a:defRPr sz="11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 name="Google Shape;85;p18"/>
          <p:cNvSpPr txBox="1"/>
          <p:nvPr>
            <p:ph idx="3" type="body"/>
          </p:nvPr>
        </p:nvSpPr>
        <p:spPr>
          <a:xfrm>
            <a:off x="4667666" y="1380335"/>
            <a:ext cx="3705000" cy="3334500"/>
          </a:xfrm>
          <a:prstGeom prst="rect">
            <a:avLst/>
          </a:prstGeom>
          <a:noFill/>
          <a:ln>
            <a:noFill/>
          </a:ln>
        </p:spPr>
        <p:txBody>
          <a:bodyPr anchorCtr="0" anchor="t" bIns="34275" lIns="0" spcFirstLastPara="1" rIns="68575" wrap="square" tIns="34275">
            <a:normAutofit/>
          </a:bodyPr>
          <a:lstStyle>
            <a:lvl1pPr indent="-342900" lvl="0" marL="457200" algn="l">
              <a:lnSpc>
                <a:spcPct val="90000"/>
              </a:lnSpc>
              <a:spcBef>
                <a:spcPts val="800"/>
              </a:spcBef>
              <a:spcAft>
                <a:spcPts val="0"/>
              </a:spcAft>
              <a:buSzPts val="1800"/>
              <a:buFont typeface="Arial"/>
              <a:buChar char="•"/>
              <a:defRPr sz="2000">
                <a:solidFill>
                  <a:schemeClr val="dk1"/>
                </a:solidFill>
              </a:defRPr>
            </a:lvl1pPr>
            <a:lvl2pPr indent="-330200" lvl="1" marL="914400" algn="l">
              <a:lnSpc>
                <a:spcPct val="90000"/>
              </a:lnSpc>
              <a:spcBef>
                <a:spcPts val="400"/>
              </a:spcBef>
              <a:spcAft>
                <a:spcPts val="0"/>
              </a:spcAft>
              <a:buClr>
                <a:schemeClr val="dk1"/>
              </a:buClr>
              <a:buSzPts val="1600"/>
              <a:buChar char="•"/>
              <a:defRPr sz="1600"/>
            </a:lvl2pPr>
            <a:lvl3pPr indent="-330200" lvl="2" marL="1371600" algn="l">
              <a:lnSpc>
                <a:spcPct val="90000"/>
              </a:lnSpc>
              <a:spcBef>
                <a:spcPts val="400"/>
              </a:spcBef>
              <a:spcAft>
                <a:spcPts val="0"/>
              </a:spcAft>
              <a:buClr>
                <a:schemeClr val="dk1"/>
              </a:buClr>
              <a:buSzPts val="1600"/>
              <a:buChar char="•"/>
              <a:defRPr sz="1600"/>
            </a:lvl3pPr>
            <a:lvl4pPr indent="-330200" lvl="3" marL="1828800" algn="l">
              <a:lnSpc>
                <a:spcPct val="90000"/>
              </a:lnSpc>
              <a:spcBef>
                <a:spcPts val="400"/>
              </a:spcBef>
              <a:spcAft>
                <a:spcPts val="0"/>
              </a:spcAft>
              <a:buClr>
                <a:schemeClr val="dk1"/>
              </a:buClr>
              <a:buSzPts val="1600"/>
              <a:buChar char="•"/>
              <a:defRPr sz="1600"/>
            </a:lvl4pPr>
            <a:lvl5pPr indent="-330200" lvl="4" marL="2286000" algn="l">
              <a:lnSpc>
                <a:spcPct val="90000"/>
              </a:lnSpc>
              <a:spcBef>
                <a:spcPts val="400"/>
              </a:spcBef>
              <a:spcAft>
                <a:spcPts val="0"/>
              </a:spcAft>
              <a:buClr>
                <a:schemeClr val="dk1"/>
              </a:buClr>
              <a:buSzPts val="1600"/>
              <a:buChar char="•"/>
              <a:defRPr sz="16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red">
  <p:cSld name="Section Header_red">
    <p:spTree>
      <p:nvGrpSpPr>
        <p:cNvPr id="86" name="Shape 86"/>
        <p:cNvGrpSpPr/>
        <p:nvPr/>
      </p:nvGrpSpPr>
      <p:grpSpPr>
        <a:xfrm>
          <a:off x="0" y="0"/>
          <a:ext cx="0" cy="0"/>
          <a:chOff x="0" y="0"/>
          <a:chExt cx="0" cy="0"/>
        </a:xfrm>
      </p:grpSpPr>
      <p:pic>
        <p:nvPicPr>
          <p:cNvPr id="87" name="Google Shape;87;p19"/>
          <p:cNvPicPr preferRelativeResize="0"/>
          <p:nvPr/>
        </p:nvPicPr>
        <p:blipFill rotWithShape="1">
          <a:blip r:embed="rId2">
            <a:alphaModFix/>
          </a:blip>
          <a:srcRect b="0" l="0" r="0" t="0"/>
          <a:stretch/>
        </p:blipFill>
        <p:spPr>
          <a:xfrm>
            <a:off x="0" y="-6176"/>
            <a:ext cx="9144000" cy="5143500"/>
          </a:xfrm>
          <a:prstGeom prst="rect">
            <a:avLst/>
          </a:prstGeom>
          <a:noFill/>
          <a:ln>
            <a:noFill/>
          </a:ln>
        </p:spPr>
      </p:pic>
      <p:sp>
        <p:nvSpPr>
          <p:cNvPr id="88" name="Google Shape;88;p19"/>
          <p:cNvSpPr/>
          <p:nvPr/>
        </p:nvSpPr>
        <p:spPr>
          <a:xfrm>
            <a:off x="0" y="768096"/>
            <a:ext cx="8372400" cy="43692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9" name="Google Shape;89;p19"/>
          <p:cNvSpPr txBox="1"/>
          <p:nvPr>
            <p:ph idx="1" type="body"/>
          </p:nvPr>
        </p:nvSpPr>
        <p:spPr>
          <a:xfrm>
            <a:off x="1114425" y="3170196"/>
            <a:ext cx="3948000" cy="266100"/>
          </a:xfrm>
          <a:prstGeom prst="rect">
            <a:avLst/>
          </a:prstGeom>
          <a:noFill/>
          <a:ln>
            <a:noFill/>
          </a:ln>
        </p:spPr>
        <p:txBody>
          <a:bodyPr anchorCtr="0" anchor="t" bIns="34275" lIns="0" spcFirstLastPara="1" rIns="68575" wrap="square" tIns="34275">
            <a:noAutofit/>
          </a:bodyPr>
          <a:lstStyle>
            <a:lvl1pPr indent="-228600" lvl="0" marL="457200" algn="l">
              <a:lnSpc>
                <a:spcPct val="90000"/>
              </a:lnSpc>
              <a:spcBef>
                <a:spcPts val="800"/>
              </a:spcBef>
              <a:spcAft>
                <a:spcPts val="0"/>
              </a:spcAft>
              <a:buSzPts val="1600"/>
              <a:buNone/>
              <a:defRPr sz="1700">
                <a:solidFill>
                  <a:srgbClr val="E8E8E8"/>
                </a:solidFill>
              </a:defRPr>
            </a:lvl1pPr>
            <a:lvl2pPr indent="-330200" lvl="1" marL="914400" algn="l">
              <a:lnSpc>
                <a:spcPct val="90000"/>
              </a:lnSpc>
              <a:spcBef>
                <a:spcPts val="400"/>
              </a:spcBef>
              <a:spcAft>
                <a:spcPts val="0"/>
              </a:spcAft>
              <a:buClr>
                <a:schemeClr val="dk1"/>
              </a:buClr>
              <a:buSzPts val="1600"/>
              <a:buChar char="•"/>
              <a:defRPr sz="1600"/>
            </a:lvl2pPr>
            <a:lvl3pPr indent="-330200" lvl="2" marL="1371600" algn="l">
              <a:lnSpc>
                <a:spcPct val="90000"/>
              </a:lnSpc>
              <a:spcBef>
                <a:spcPts val="400"/>
              </a:spcBef>
              <a:spcAft>
                <a:spcPts val="0"/>
              </a:spcAft>
              <a:buClr>
                <a:schemeClr val="dk1"/>
              </a:buClr>
              <a:buSzPts val="1600"/>
              <a:buChar char="•"/>
              <a:defRPr sz="1600"/>
            </a:lvl3pPr>
            <a:lvl4pPr indent="-330200" lvl="3" marL="1828800" algn="l">
              <a:lnSpc>
                <a:spcPct val="90000"/>
              </a:lnSpc>
              <a:spcBef>
                <a:spcPts val="400"/>
              </a:spcBef>
              <a:spcAft>
                <a:spcPts val="0"/>
              </a:spcAft>
              <a:buClr>
                <a:schemeClr val="dk1"/>
              </a:buClr>
              <a:buSzPts val="1600"/>
              <a:buChar char="•"/>
              <a:defRPr sz="1600"/>
            </a:lvl4pPr>
            <a:lvl5pPr indent="-330200" lvl="4" marL="2286000" algn="l">
              <a:lnSpc>
                <a:spcPct val="90000"/>
              </a:lnSpc>
              <a:spcBef>
                <a:spcPts val="400"/>
              </a:spcBef>
              <a:spcAft>
                <a:spcPts val="0"/>
              </a:spcAft>
              <a:buClr>
                <a:schemeClr val="dk1"/>
              </a:buClr>
              <a:buSzPts val="1600"/>
              <a:buChar char="•"/>
              <a:defRPr sz="16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9"/>
          <p:cNvSpPr/>
          <p:nvPr/>
        </p:nvSpPr>
        <p:spPr>
          <a:xfrm>
            <a:off x="6535674" y="768096"/>
            <a:ext cx="1842577" cy="4382089"/>
          </a:xfrm>
          <a:custGeom>
            <a:rect b="b" l="l" r="r" t="t"/>
            <a:pathLst>
              <a:path extrusionOk="0" h="6193766" w="3290316">
                <a:moveTo>
                  <a:pt x="0" y="0"/>
                </a:moveTo>
                <a:lnTo>
                  <a:pt x="1490472" y="0"/>
                </a:lnTo>
                <a:lnTo>
                  <a:pt x="2980944" y="0"/>
                </a:lnTo>
                <a:lnTo>
                  <a:pt x="3290316" y="0"/>
                </a:lnTo>
                <a:lnTo>
                  <a:pt x="3290316" y="6185532"/>
                </a:lnTo>
                <a:lnTo>
                  <a:pt x="1492453" y="6185532"/>
                </a:lnTo>
                <a:lnTo>
                  <a:pt x="1490472" y="6193766"/>
                </a:lnTo>
                <a:close/>
              </a:path>
            </a:pathLst>
          </a:custGeom>
          <a:solidFill>
            <a:srgbClr val="930309">
              <a:alpha val="2471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1" name="Google Shape;91;p19"/>
          <p:cNvSpPr/>
          <p:nvPr/>
        </p:nvSpPr>
        <p:spPr>
          <a:xfrm>
            <a:off x="8630294" y="0"/>
            <a:ext cx="428100" cy="7683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Logo&#10;&#10;Description automatically generated" id="92" name="Google Shape;92;p19"/>
          <p:cNvPicPr preferRelativeResize="0"/>
          <p:nvPr/>
        </p:nvPicPr>
        <p:blipFill rotWithShape="1">
          <a:blip r:embed="rId3">
            <a:alphaModFix/>
          </a:blip>
          <a:srcRect b="0" l="0" r="0" t="0"/>
          <a:stretch/>
        </p:blipFill>
        <p:spPr>
          <a:xfrm>
            <a:off x="8673239" y="166669"/>
            <a:ext cx="342091" cy="537574"/>
          </a:xfrm>
          <a:prstGeom prst="rect">
            <a:avLst/>
          </a:prstGeom>
          <a:noFill/>
          <a:ln>
            <a:noFill/>
          </a:ln>
        </p:spPr>
      </p:pic>
      <p:sp>
        <p:nvSpPr>
          <p:cNvPr id="93" name="Google Shape;93;p19"/>
          <p:cNvSpPr/>
          <p:nvPr/>
        </p:nvSpPr>
        <p:spPr>
          <a:xfrm>
            <a:off x="1114425" y="3005553"/>
            <a:ext cx="353700" cy="70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4" name="Google Shape;94;p19"/>
          <p:cNvSpPr txBox="1"/>
          <p:nvPr>
            <p:ph type="title"/>
          </p:nvPr>
        </p:nvSpPr>
        <p:spPr>
          <a:xfrm>
            <a:off x="1114425" y="1885950"/>
            <a:ext cx="6209400" cy="1025700"/>
          </a:xfrm>
          <a:prstGeom prst="rect">
            <a:avLst/>
          </a:prstGeom>
          <a:noFill/>
          <a:ln>
            <a:noFill/>
          </a:ln>
        </p:spPr>
        <p:txBody>
          <a:bodyPr anchorCtr="0" anchor="b" bIns="0" lIns="0" spcFirstLastPara="1" rIns="68575" wrap="square" tIns="34275">
            <a:normAutofit/>
          </a:bodyPr>
          <a:lstStyle>
            <a:lvl1pPr lvl="0" algn="l">
              <a:lnSpc>
                <a:spcPct val="90000"/>
              </a:lnSpc>
              <a:spcBef>
                <a:spcPts val="0"/>
              </a:spcBef>
              <a:spcAft>
                <a:spcPts val="0"/>
              </a:spcAft>
              <a:buClr>
                <a:schemeClr val="lt1"/>
              </a:buClr>
              <a:buSzPts val="3000"/>
              <a:buFont typeface="Red Hat Display"/>
              <a:buNone/>
              <a:defRPr sz="30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black">
  <p:cSld name="Section Header_black">
    <p:spTree>
      <p:nvGrpSpPr>
        <p:cNvPr id="95" name="Shape 95"/>
        <p:cNvGrpSpPr/>
        <p:nvPr/>
      </p:nvGrpSpPr>
      <p:grpSpPr>
        <a:xfrm>
          <a:off x="0" y="0"/>
          <a:ext cx="0" cy="0"/>
          <a:chOff x="0" y="0"/>
          <a:chExt cx="0" cy="0"/>
        </a:xfrm>
      </p:grpSpPr>
      <p:pic>
        <p:nvPicPr>
          <p:cNvPr id="96" name="Google Shape;96;p20"/>
          <p:cNvPicPr preferRelativeResize="0"/>
          <p:nvPr/>
        </p:nvPicPr>
        <p:blipFill rotWithShape="1">
          <a:blip r:embed="rId2">
            <a:alphaModFix/>
          </a:blip>
          <a:srcRect b="0" l="0" r="0" t="0"/>
          <a:stretch/>
        </p:blipFill>
        <p:spPr>
          <a:xfrm>
            <a:off x="0" y="-6176"/>
            <a:ext cx="9144000" cy="5143500"/>
          </a:xfrm>
          <a:prstGeom prst="rect">
            <a:avLst/>
          </a:prstGeom>
          <a:noFill/>
          <a:ln>
            <a:noFill/>
          </a:ln>
        </p:spPr>
      </p:pic>
      <p:sp>
        <p:nvSpPr>
          <p:cNvPr id="97" name="Google Shape;97;p20"/>
          <p:cNvSpPr/>
          <p:nvPr/>
        </p:nvSpPr>
        <p:spPr>
          <a:xfrm>
            <a:off x="0" y="768096"/>
            <a:ext cx="8372400" cy="43755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8" name="Google Shape;98;p20"/>
          <p:cNvSpPr txBox="1"/>
          <p:nvPr>
            <p:ph idx="1" type="body"/>
          </p:nvPr>
        </p:nvSpPr>
        <p:spPr>
          <a:xfrm>
            <a:off x="1114425" y="3170196"/>
            <a:ext cx="3948000" cy="266100"/>
          </a:xfrm>
          <a:prstGeom prst="rect">
            <a:avLst/>
          </a:prstGeom>
          <a:noFill/>
          <a:ln>
            <a:noFill/>
          </a:ln>
        </p:spPr>
        <p:txBody>
          <a:bodyPr anchorCtr="0" anchor="t" bIns="34275" lIns="0" spcFirstLastPara="1" rIns="68575" wrap="square" tIns="34275">
            <a:noAutofit/>
          </a:bodyPr>
          <a:lstStyle>
            <a:lvl1pPr indent="-228600" lvl="0" marL="457200" algn="l">
              <a:lnSpc>
                <a:spcPct val="90000"/>
              </a:lnSpc>
              <a:spcBef>
                <a:spcPts val="800"/>
              </a:spcBef>
              <a:spcAft>
                <a:spcPts val="0"/>
              </a:spcAft>
              <a:buSzPts val="1600"/>
              <a:buNone/>
              <a:defRPr sz="1700">
                <a:solidFill>
                  <a:srgbClr val="C7C7C7"/>
                </a:solidFill>
              </a:defRPr>
            </a:lvl1pPr>
            <a:lvl2pPr indent="-330200" lvl="1" marL="914400" algn="l">
              <a:lnSpc>
                <a:spcPct val="90000"/>
              </a:lnSpc>
              <a:spcBef>
                <a:spcPts val="400"/>
              </a:spcBef>
              <a:spcAft>
                <a:spcPts val="0"/>
              </a:spcAft>
              <a:buClr>
                <a:schemeClr val="dk1"/>
              </a:buClr>
              <a:buSzPts val="1600"/>
              <a:buChar char="•"/>
              <a:defRPr sz="1600"/>
            </a:lvl2pPr>
            <a:lvl3pPr indent="-330200" lvl="2" marL="1371600" algn="l">
              <a:lnSpc>
                <a:spcPct val="90000"/>
              </a:lnSpc>
              <a:spcBef>
                <a:spcPts val="400"/>
              </a:spcBef>
              <a:spcAft>
                <a:spcPts val="0"/>
              </a:spcAft>
              <a:buClr>
                <a:schemeClr val="dk1"/>
              </a:buClr>
              <a:buSzPts val="1600"/>
              <a:buChar char="•"/>
              <a:defRPr sz="1600"/>
            </a:lvl3pPr>
            <a:lvl4pPr indent="-330200" lvl="3" marL="1828800" algn="l">
              <a:lnSpc>
                <a:spcPct val="90000"/>
              </a:lnSpc>
              <a:spcBef>
                <a:spcPts val="400"/>
              </a:spcBef>
              <a:spcAft>
                <a:spcPts val="0"/>
              </a:spcAft>
              <a:buClr>
                <a:schemeClr val="dk1"/>
              </a:buClr>
              <a:buSzPts val="1600"/>
              <a:buChar char="•"/>
              <a:defRPr sz="1600"/>
            </a:lvl4pPr>
            <a:lvl5pPr indent="-330200" lvl="4" marL="2286000" algn="l">
              <a:lnSpc>
                <a:spcPct val="90000"/>
              </a:lnSpc>
              <a:spcBef>
                <a:spcPts val="400"/>
              </a:spcBef>
              <a:spcAft>
                <a:spcPts val="0"/>
              </a:spcAft>
              <a:buClr>
                <a:schemeClr val="dk1"/>
              </a:buClr>
              <a:buSzPts val="1600"/>
              <a:buChar char="•"/>
              <a:defRPr sz="16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 name="Google Shape;99;p20"/>
          <p:cNvSpPr/>
          <p:nvPr/>
        </p:nvSpPr>
        <p:spPr>
          <a:xfrm>
            <a:off x="8630294" y="0"/>
            <a:ext cx="428100" cy="7683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Logo&#10;&#10;Description automatically generated" id="100" name="Google Shape;100;p20"/>
          <p:cNvPicPr preferRelativeResize="0"/>
          <p:nvPr/>
        </p:nvPicPr>
        <p:blipFill rotWithShape="1">
          <a:blip r:embed="rId3">
            <a:alphaModFix/>
          </a:blip>
          <a:srcRect b="0" l="0" r="0" t="0"/>
          <a:stretch/>
        </p:blipFill>
        <p:spPr>
          <a:xfrm>
            <a:off x="8673239" y="166669"/>
            <a:ext cx="342091" cy="537574"/>
          </a:xfrm>
          <a:prstGeom prst="rect">
            <a:avLst/>
          </a:prstGeom>
          <a:noFill/>
          <a:ln>
            <a:noFill/>
          </a:ln>
        </p:spPr>
      </p:pic>
      <p:sp>
        <p:nvSpPr>
          <p:cNvPr id="101" name="Google Shape;101;p20"/>
          <p:cNvSpPr/>
          <p:nvPr/>
        </p:nvSpPr>
        <p:spPr>
          <a:xfrm>
            <a:off x="1114425" y="3005553"/>
            <a:ext cx="353700" cy="70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2" name="Google Shape;102;p20"/>
          <p:cNvSpPr/>
          <p:nvPr/>
        </p:nvSpPr>
        <p:spPr>
          <a:xfrm>
            <a:off x="6535674" y="768096"/>
            <a:ext cx="1842577" cy="4382089"/>
          </a:xfrm>
          <a:custGeom>
            <a:rect b="b" l="l" r="r" t="t"/>
            <a:pathLst>
              <a:path extrusionOk="0" h="6193766" w="3290316">
                <a:moveTo>
                  <a:pt x="0" y="0"/>
                </a:moveTo>
                <a:lnTo>
                  <a:pt x="1490472" y="0"/>
                </a:lnTo>
                <a:lnTo>
                  <a:pt x="2980944" y="0"/>
                </a:lnTo>
                <a:lnTo>
                  <a:pt x="3290316" y="0"/>
                </a:lnTo>
                <a:lnTo>
                  <a:pt x="3290316" y="6185532"/>
                </a:lnTo>
                <a:lnTo>
                  <a:pt x="1492453" y="6185532"/>
                </a:lnTo>
                <a:lnTo>
                  <a:pt x="1490472" y="6193766"/>
                </a:lnTo>
                <a:close/>
              </a:path>
            </a:pathLst>
          </a:custGeom>
          <a:solidFill>
            <a:srgbClr val="575757">
              <a:alpha val="2471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3" name="Google Shape;103;p20"/>
          <p:cNvSpPr txBox="1"/>
          <p:nvPr>
            <p:ph type="title"/>
          </p:nvPr>
        </p:nvSpPr>
        <p:spPr>
          <a:xfrm>
            <a:off x="1114425" y="1885950"/>
            <a:ext cx="6209400" cy="1025700"/>
          </a:xfrm>
          <a:prstGeom prst="rect">
            <a:avLst/>
          </a:prstGeom>
          <a:noFill/>
          <a:ln>
            <a:noFill/>
          </a:ln>
        </p:spPr>
        <p:txBody>
          <a:bodyPr anchorCtr="0" anchor="b" bIns="0" lIns="0" spcFirstLastPara="1" rIns="68575" wrap="square" tIns="34275">
            <a:normAutofit/>
          </a:bodyPr>
          <a:lstStyle>
            <a:lvl1pPr lvl="0" algn="l">
              <a:lnSpc>
                <a:spcPct val="90000"/>
              </a:lnSpc>
              <a:spcBef>
                <a:spcPts val="0"/>
              </a:spcBef>
              <a:spcAft>
                <a:spcPts val="0"/>
              </a:spcAft>
              <a:buClr>
                <a:schemeClr val="lt1"/>
              </a:buClr>
              <a:buSzPts val="3000"/>
              <a:buFont typeface="Red Hat Display"/>
              <a:buNone/>
              <a:defRPr sz="30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04" name="Shape 104"/>
        <p:cNvGrpSpPr/>
        <p:nvPr/>
      </p:nvGrpSpPr>
      <p:grpSpPr>
        <a:xfrm>
          <a:off x="0" y="0"/>
          <a:ext cx="0" cy="0"/>
          <a:chOff x="0" y="0"/>
          <a:chExt cx="0" cy="0"/>
        </a:xfrm>
      </p:grpSpPr>
      <p:sp>
        <p:nvSpPr>
          <p:cNvPr id="105" name="Google Shape;105;p21"/>
          <p:cNvSpPr txBox="1"/>
          <p:nvPr>
            <p:ph idx="11" type="ftr"/>
          </p:nvPr>
        </p:nvSpPr>
        <p:spPr>
          <a:xfrm>
            <a:off x="0" y="4878793"/>
            <a:ext cx="795300" cy="258600"/>
          </a:xfrm>
          <a:prstGeom prst="rect">
            <a:avLst/>
          </a:prstGeom>
          <a:solidFill>
            <a:schemeClr val="accent1"/>
          </a:solidFill>
          <a:ln>
            <a:noFill/>
          </a:ln>
        </p:spPr>
        <p:txBody>
          <a:bodyPr anchorCtr="0" anchor="ctr" bIns="48000" lIns="68575" spcFirstLastPara="1" rIns="68575" wrap="square" tIns="48000">
            <a:sp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6" name="Google Shape;106;p21"/>
          <p:cNvSpPr txBox="1"/>
          <p:nvPr>
            <p:ph type="title"/>
          </p:nvPr>
        </p:nvSpPr>
        <p:spPr>
          <a:xfrm>
            <a:off x="0" y="-135565"/>
            <a:ext cx="8001000" cy="135600"/>
          </a:xfrm>
          <a:prstGeom prst="rect">
            <a:avLst/>
          </a:prstGeom>
          <a:noFill/>
          <a:ln>
            <a:noFill/>
          </a:ln>
        </p:spPr>
        <p:txBody>
          <a:bodyPr anchorCtr="0" anchor="b" bIns="0" lIns="0" spcFirstLastPara="1" rIns="0" wrap="square" tIns="34275">
            <a:normAutofit/>
          </a:bodyPr>
          <a:lstStyle>
            <a:lvl1pPr lvl="0" algn="l">
              <a:lnSpc>
                <a:spcPct val="90000"/>
              </a:lnSpc>
              <a:spcBef>
                <a:spcPts val="0"/>
              </a:spcBef>
              <a:spcAft>
                <a:spcPts val="0"/>
              </a:spcAft>
              <a:buClr>
                <a:schemeClr val="dk1"/>
              </a:buClr>
              <a:buSzPts val="900"/>
              <a:buFont typeface="Red Hat Display"/>
              <a:buNone/>
              <a:defRPr b="0" i="0" sz="900">
                <a:latin typeface="Red Hat Display"/>
                <a:ea typeface="Red Hat Display"/>
                <a:cs typeface="Red Hat Display"/>
                <a:sym typeface="Red Hat Display"/>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red" showMasterSp="0">
  <p:cSld name="End-red">
    <p:spTree>
      <p:nvGrpSpPr>
        <p:cNvPr id="107" name="Shape 107"/>
        <p:cNvGrpSpPr/>
        <p:nvPr/>
      </p:nvGrpSpPr>
      <p:grpSpPr>
        <a:xfrm>
          <a:off x="0" y="0"/>
          <a:ext cx="0" cy="0"/>
          <a:chOff x="0" y="0"/>
          <a:chExt cx="0" cy="0"/>
        </a:xfrm>
      </p:grpSpPr>
      <p:sp>
        <p:nvSpPr>
          <p:cNvPr id="108" name="Google Shape;108;p22"/>
          <p:cNvSpPr/>
          <p:nvPr/>
        </p:nvSpPr>
        <p:spPr>
          <a:xfrm>
            <a:off x="0" y="-7454"/>
            <a:ext cx="9144000" cy="5143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UW–Madison logo in white text on a red background" id="109" name="Google Shape;109;p22"/>
          <p:cNvPicPr preferRelativeResize="0"/>
          <p:nvPr/>
        </p:nvPicPr>
        <p:blipFill rotWithShape="1">
          <a:blip r:embed="rId2">
            <a:alphaModFix/>
          </a:blip>
          <a:srcRect b="0" l="0" r="0" t="0"/>
          <a:stretch/>
        </p:blipFill>
        <p:spPr>
          <a:xfrm>
            <a:off x="3417819" y="2183461"/>
            <a:ext cx="2308365" cy="776577"/>
          </a:xfrm>
          <a:prstGeom prst="rect">
            <a:avLst/>
          </a:prstGeom>
          <a:noFill/>
          <a:ln>
            <a:noFill/>
          </a:ln>
        </p:spPr>
      </p:pic>
      <p:sp>
        <p:nvSpPr>
          <p:cNvPr id="110" name="Google Shape;110;p22"/>
          <p:cNvSpPr txBox="1"/>
          <p:nvPr>
            <p:ph type="title"/>
          </p:nvPr>
        </p:nvSpPr>
        <p:spPr>
          <a:xfrm>
            <a:off x="0" y="-135045"/>
            <a:ext cx="8001000" cy="127500"/>
          </a:xfrm>
          <a:prstGeom prst="rect">
            <a:avLst/>
          </a:prstGeom>
          <a:noFill/>
          <a:ln>
            <a:noFill/>
          </a:ln>
        </p:spPr>
        <p:txBody>
          <a:bodyPr anchorCtr="0" anchor="b" bIns="0" lIns="0" spcFirstLastPara="1" rIns="0" wrap="square" tIns="34275">
            <a:normAutofit/>
          </a:bodyPr>
          <a:lstStyle>
            <a:lvl1pPr lvl="0" algn="l">
              <a:lnSpc>
                <a:spcPct val="90000"/>
              </a:lnSpc>
              <a:spcBef>
                <a:spcPts val="0"/>
              </a:spcBef>
              <a:spcAft>
                <a:spcPts val="0"/>
              </a:spcAft>
              <a:buClr>
                <a:schemeClr val="dk1"/>
              </a:buClr>
              <a:buSzPts val="900"/>
              <a:buFont typeface="Red Hat Display"/>
              <a:buNone/>
              <a:defRPr b="0" i="0" sz="900">
                <a:latin typeface="Red Hat Display"/>
                <a:ea typeface="Red Hat Display"/>
                <a:cs typeface="Red Hat Display"/>
                <a:sym typeface="Red Hat Display"/>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black" showMasterSp="0">
  <p:cSld name="End-black">
    <p:spTree>
      <p:nvGrpSpPr>
        <p:cNvPr id="111" name="Shape 111"/>
        <p:cNvGrpSpPr/>
        <p:nvPr/>
      </p:nvGrpSpPr>
      <p:grpSpPr>
        <a:xfrm>
          <a:off x="0" y="0"/>
          <a:ext cx="0" cy="0"/>
          <a:chOff x="0" y="0"/>
          <a:chExt cx="0" cy="0"/>
        </a:xfrm>
      </p:grpSpPr>
      <p:sp>
        <p:nvSpPr>
          <p:cNvPr id="112" name="Google Shape;112;p23"/>
          <p:cNvSpPr/>
          <p:nvPr/>
        </p:nvSpPr>
        <p:spPr>
          <a:xfrm>
            <a:off x="0" y="-7454"/>
            <a:ext cx="9144000" cy="51435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UW–Madison logo with white text on a black background" id="113" name="Google Shape;113;p23"/>
          <p:cNvPicPr preferRelativeResize="0"/>
          <p:nvPr/>
        </p:nvPicPr>
        <p:blipFill rotWithShape="1">
          <a:blip r:embed="rId2">
            <a:alphaModFix/>
          </a:blip>
          <a:srcRect b="0" l="0" r="0" t="0"/>
          <a:stretch/>
        </p:blipFill>
        <p:spPr>
          <a:xfrm>
            <a:off x="3417819" y="2183461"/>
            <a:ext cx="2308365" cy="776577"/>
          </a:xfrm>
          <a:prstGeom prst="rect">
            <a:avLst/>
          </a:prstGeom>
          <a:noFill/>
          <a:ln>
            <a:noFill/>
          </a:ln>
        </p:spPr>
      </p:pic>
      <p:sp>
        <p:nvSpPr>
          <p:cNvPr id="114" name="Google Shape;114;p23"/>
          <p:cNvSpPr txBox="1"/>
          <p:nvPr>
            <p:ph type="title"/>
          </p:nvPr>
        </p:nvSpPr>
        <p:spPr>
          <a:xfrm>
            <a:off x="0" y="-150994"/>
            <a:ext cx="8001000" cy="143400"/>
          </a:xfrm>
          <a:prstGeom prst="rect">
            <a:avLst/>
          </a:prstGeom>
          <a:noFill/>
          <a:ln>
            <a:noFill/>
          </a:ln>
        </p:spPr>
        <p:txBody>
          <a:bodyPr anchorCtr="0" anchor="b" bIns="0" lIns="0" spcFirstLastPara="1" rIns="0" wrap="square" tIns="34275">
            <a:normAutofit/>
          </a:bodyPr>
          <a:lstStyle>
            <a:lvl1pPr lvl="0" algn="l">
              <a:lnSpc>
                <a:spcPct val="90000"/>
              </a:lnSpc>
              <a:spcBef>
                <a:spcPts val="0"/>
              </a:spcBef>
              <a:spcAft>
                <a:spcPts val="0"/>
              </a:spcAft>
              <a:buClr>
                <a:schemeClr val="dk1"/>
              </a:buClr>
              <a:buSzPts val="900"/>
              <a:buFont typeface="Red Hat Display"/>
              <a:buNone/>
              <a:defRPr b="0" i="0" sz="900">
                <a:latin typeface="Red Hat Display"/>
                <a:ea typeface="Red Hat Display"/>
                <a:cs typeface="Red Hat Display"/>
                <a:sym typeface="Red Hat Display"/>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3.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71475" y="342900"/>
            <a:ext cx="8001000" cy="800100"/>
          </a:xfrm>
          <a:prstGeom prst="rect">
            <a:avLst/>
          </a:prstGeom>
          <a:noFill/>
          <a:ln>
            <a:noFill/>
          </a:ln>
        </p:spPr>
        <p:txBody>
          <a:bodyPr anchorCtr="0" anchor="b" bIns="0" lIns="0" spcFirstLastPara="1" rIns="0" wrap="square" tIns="34275">
            <a:normAutofit/>
          </a:bodyPr>
          <a:lstStyle>
            <a:lvl1pPr lvl="0" marR="0" algn="l">
              <a:lnSpc>
                <a:spcPct val="90000"/>
              </a:lnSpc>
              <a:spcBef>
                <a:spcPts val="0"/>
              </a:spcBef>
              <a:spcAft>
                <a:spcPts val="0"/>
              </a:spcAft>
              <a:buClr>
                <a:schemeClr val="dk1"/>
              </a:buClr>
              <a:buSzPts val="2400"/>
              <a:buFont typeface="Red Hat Display"/>
              <a:buNone/>
              <a:defRPr b="1" i="0" sz="2400" u="none" cap="none" strike="noStrike">
                <a:solidFill>
                  <a:schemeClr val="dk1"/>
                </a:solidFill>
                <a:latin typeface="Red Hat Display"/>
                <a:ea typeface="Red Hat Display"/>
                <a:cs typeface="Red Hat Display"/>
                <a:sym typeface="Red Hat Dis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1114425" y="1371599"/>
            <a:ext cx="7258200" cy="3343200"/>
          </a:xfrm>
          <a:prstGeom prst="rect">
            <a:avLst/>
          </a:prstGeom>
          <a:noFill/>
          <a:ln>
            <a:noFill/>
          </a:ln>
        </p:spPr>
        <p:txBody>
          <a:bodyPr anchorCtr="0" anchor="t" bIns="34275" lIns="0" spcFirstLastPara="1" rIns="68575" wrap="square" tIns="34275">
            <a:normAutofit/>
          </a:bodyPr>
          <a:lstStyle>
            <a:lvl1pPr indent="-342900" lvl="0" marL="457200" marR="0" algn="l">
              <a:lnSpc>
                <a:spcPct val="90000"/>
              </a:lnSpc>
              <a:spcBef>
                <a:spcPts val="800"/>
              </a:spcBef>
              <a:spcAft>
                <a:spcPts val="0"/>
              </a:spcAft>
              <a:buClr>
                <a:schemeClr val="accent1"/>
              </a:buClr>
              <a:buSzPts val="1800"/>
              <a:buFont typeface="Arial"/>
              <a:buChar char="•"/>
              <a:defRPr b="0" i="0" sz="2000" u="none" cap="none" strike="noStrike">
                <a:solidFill>
                  <a:schemeClr val="dk1"/>
                </a:solidFill>
                <a:latin typeface="Red Hat Text"/>
                <a:ea typeface="Red Hat Text"/>
                <a:cs typeface="Red Hat Text"/>
                <a:sym typeface="Red Hat Text"/>
              </a:defRPr>
            </a:lvl1pPr>
            <a:lvl2pPr indent="-330200" lvl="1" marL="914400" marR="0" algn="l">
              <a:lnSpc>
                <a:spcPct val="90000"/>
              </a:lnSpc>
              <a:spcBef>
                <a:spcPts val="400"/>
              </a:spcBef>
              <a:spcAft>
                <a:spcPts val="0"/>
              </a:spcAft>
              <a:buClr>
                <a:schemeClr val="dk1"/>
              </a:buClr>
              <a:buSzPts val="1600"/>
              <a:buFont typeface="Arial"/>
              <a:buChar char="•"/>
              <a:defRPr b="0" i="0" sz="1600" u="none" cap="none" strike="noStrike">
                <a:solidFill>
                  <a:schemeClr val="dk1"/>
                </a:solidFill>
                <a:latin typeface="Red Hat Text"/>
                <a:ea typeface="Red Hat Text"/>
                <a:cs typeface="Red Hat Text"/>
                <a:sym typeface="Red Hat Text"/>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Red Hat Text"/>
                <a:ea typeface="Red Hat Text"/>
                <a:cs typeface="Red Hat Text"/>
                <a:sym typeface="Red Hat Text"/>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Red Hat Text"/>
                <a:ea typeface="Red Hat Text"/>
                <a:cs typeface="Red Hat Text"/>
                <a:sym typeface="Red Hat Text"/>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Red Hat Text"/>
                <a:ea typeface="Red Hat Text"/>
                <a:cs typeface="Red Hat Text"/>
                <a:sym typeface="Red Hat Text"/>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1" type="ftr"/>
          </p:nvPr>
        </p:nvSpPr>
        <p:spPr>
          <a:xfrm>
            <a:off x="0" y="4878793"/>
            <a:ext cx="795300" cy="258600"/>
          </a:xfrm>
          <a:prstGeom prst="rect">
            <a:avLst/>
          </a:prstGeom>
          <a:solidFill>
            <a:schemeClr val="accent1"/>
          </a:solidFill>
          <a:ln>
            <a:noFill/>
          </a:ln>
        </p:spPr>
        <p:txBody>
          <a:bodyPr anchorCtr="0" anchor="ctr" bIns="48000" lIns="68575" spcFirstLastPara="1" rIns="68575" wrap="square" tIns="48000">
            <a:spAutoFit/>
          </a:bodyPr>
          <a:lstStyle>
            <a:lvl1pPr lvl="0" marR="0" algn="ctr">
              <a:spcBef>
                <a:spcPts val="0"/>
              </a:spcBef>
              <a:spcAft>
                <a:spcPts val="0"/>
              </a:spcAft>
              <a:buSzPts val="1100"/>
              <a:buNone/>
              <a:defRPr b="0" i="0" sz="1100" u="none" cap="none" strike="noStrike">
                <a:solidFill>
                  <a:schemeClr val="lt1"/>
                </a:solidFill>
                <a:latin typeface="Red Hat Text"/>
                <a:ea typeface="Red Hat Text"/>
                <a:cs typeface="Red Hat Text"/>
                <a:sym typeface="Red Hat Text"/>
              </a:defRPr>
            </a:lvl1pPr>
            <a:lvl2pPr lvl="1"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p:nvPr/>
        </p:nvSpPr>
        <p:spPr>
          <a:xfrm>
            <a:off x="8630294" y="0"/>
            <a:ext cx="428100" cy="7683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UW–Madison red crest logo&#10;" id="55" name="Google Shape;55;p13"/>
          <p:cNvPicPr preferRelativeResize="0"/>
          <p:nvPr/>
        </p:nvPicPr>
        <p:blipFill rotWithShape="1">
          <a:blip r:embed="rId1">
            <a:alphaModFix/>
          </a:blip>
          <a:srcRect b="0" l="0" r="0" t="0"/>
          <a:stretch/>
        </p:blipFill>
        <p:spPr>
          <a:xfrm>
            <a:off x="8673239" y="166669"/>
            <a:ext cx="342091" cy="53757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54">
          <p15:clr>
            <a:srgbClr val="F26B43"/>
          </p15:clr>
        </p15:guide>
        <p15:guide id="2" pos="54">
          <p15:clr>
            <a:srgbClr val="F26B43"/>
          </p15:clr>
        </p15:guide>
        <p15:guide id="3" pos="5706">
          <p15:clr>
            <a:srgbClr val="F26B43"/>
          </p15:clr>
        </p15:guide>
        <p15:guide id="4" pos="234">
          <p15:clr>
            <a:srgbClr val="F26B43"/>
          </p15:clr>
        </p15:guide>
        <p15:guide id="5" pos="5436">
          <p15:clr>
            <a:srgbClr val="F26B43"/>
          </p15:clr>
        </p15:guide>
        <p15:guide id="6" orient="horz" pos="3186">
          <p15:clr>
            <a:srgbClr val="F26B43"/>
          </p15:clr>
        </p15:guide>
        <p15:guide id="7" orient="horz" pos="216">
          <p15:clr>
            <a:srgbClr val="F26B43"/>
          </p15:clr>
        </p15:guide>
        <p15:guide id="8" orient="horz" pos="720">
          <p15:clr>
            <a:srgbClr val="F26B43"/>
          </p15:clr>
        </p15:guide>
        <p15:guide id="9" pos="5274">
          <p15:clr>
            <a:srgbClr val="F26B43"/>
          </p15:clr>
        </p15:guide>
        <p15:guide id="10" pos="702">
          <p15:clr>
            <a:srgbClr val="F26B43"/>
          </p15:clr>
        </p15:guide>
        <p15:guide id="11" orient="horz" pos="864">
          <p15:clr>
            <a:srgbClr val="F26B43"/>
          </p15:clr>
        </p15:guide>
        <p15:guide id="12" orient="horz" pos="297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4"/>
          <p:cNvSpPr txBox="1"/>
          <p:nvPr>
            <p:ph type="title"/>
          </p:nvPr>
        </p:nvSpPr>
        <p:spPr>
          <a:xfrm>
            <a:off x="638916" y="679267"/>
            <a:ext cx="6250800" cy="158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3200"/>
              <a:buFont typeface="Red Hat Display"/>
              <a:buNone/>
            </a:pPr>
            <a:r>
              <a:rPr lang="en"/>
              <a:t>Breaking Down the Silos</a:t>
            </a:r>
            <a:endParaRPr/>
          </a:p>
        </p:txBody>
      </p:sp>
      <p:sp>
        <p:nvSpPr>
          <p:cNvPr id="120" name="Google Shape;120;p24"/>
          <p:cNvSpPr txBox="1"/>
          <p:nvPr>
            <p:ph idx="1" type="body"/>
          </p:nvPr>
        </p:nvSpPr>
        <p:spPr>
          <a:xfrm>
            <a:off x="638917" y="2639616"/>
            <a:ext cx="6250800" cy="526500"/>
          </a:xfrm>
          <a:prstGeom prst="rect">
            <a:avLst/>
          </a:prstGeom>
          <a:noFill/>
          <a:ln>
            <a:noFill/>
          </a:ln>
        </p:spPr>
        <p:txBody>
          <a:bodyPr anchorCtr="0" anchor="t" bIns="34275" lIns="0" spcFirstLastPara="1" rIns="68575" wrap="square" tIns="34275">
            <a:noAutofit/>
          </a:bodyPr>
          <a:lstStyle/>
          <a:p>
            <a:pPr indent="0" lvl="0" marL="0" rtl="0" algn="l">
              <a:lnSpc>
                <a:spcPct val="90000"/>
              </a:lnSpc>
              <a:spcBef>
                <a:spcPts val="0"/>
              </a:spcBef>
              <a:spcAft>
                <a:spcPts val="0"/>
              </a:spcAft>
              <a:buSzPts val="1600"/>
              <a:buNone/>
            </a:pPr>
            <a:r>
              <a:rPr lang="en"/>
              <a:t>RAMP Final Project</a:t>
            </a:r>
            <a:endParaRPr/>
          </a:p>
          <a:p>
            <a:pPr indent="0" lvl="0" marL="0" rtl="0" algn="l">
              <a:lnSpc>
                <a:spcPct val="90000"/>
              </a:lnSpc>
              <a:spcBef>
                <a:spcPts val="0"/>
              </a:spcBef>
              <a:spcAft>
                <a:spcPts val="0"/>
              </a:spcAft>
              <a:buSzPts val="1600"/>
              <a:buNone/>
            </a:pPr>
            <a:r>
              <a:rPr lang="en"/>
              <a:t>Andy Gutierrez, Rebecca Adams, &amp; Sami Boynton</a:t>
            </a:r>
            <a:endParaRPr/>
          </a:p>
        </p:txBody>
      </p:sp>
      <p:sp>
        <p:nvSpPr>
          <p:cNvPr id="121" name="Google Shape;121;p24"/>
          <p:cNvSpPr txBox="1"/>
          <p:nvPr>
            <p:ph idx="2" type="body"/>
          </p:nvPr>
        </p:nvSpPr>
        <p:spPr>
          <a:xfrm>
            <a:off x="638917" y="4465435"/>
            <a:ext cx="7733400" cy="392400"/>
          </a:xfrm>
          <a:prstGeom prst="rect">
            <a:avLst/>
          </a:prstGeom>
          <a:noFill/>
          <a:ln>
            <a:noFill/>
          </a:ln>
        </p:spPr>
        <p:txBody>
          <a:bodyPr anchorCtr="0" anchor="t" bIns="34275" lIns="0" spcFirstLastPara="1" rIns="68575" wrap="square" tIns="34275">
            <a:normAutofit/>
          </a:bodyPr>
          <a:lstStyle/>
          <a:p>
            <a:pPr indent="0" lvl="0" marL="0" rtl="0" algn="l">
              <a:lnSpc>
                <a:spcPct val="90000"/>
              </a:lnSpc>
              <a:spcBef>
                <a:spcPts val="0"/>
              </a:spcBef>
              <a:spcAft>
                <a:spcPts val="0"/>
              </a:spcAft>
              <a:buSzPts val="1200"/>
              <a:buNone/>
            </a:pPr>
            <a:r>
              <a:rPr b="0" lang="en"/>
              <a:t>Division of Enrollment Management, UW-Madison</a:t>
            </a:r>
            <a:endParaRPr b="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DEM Challenge</a:t>
            </a:r>
            <a:endParaRPr/>
          </a:p>
        </p:txBody>
      </p:sp>
      <p:sp>
        <p:nvSpPr>
          <p:cNvPr id="127" name="Google Shape;127;p25"/>
          <p:cNvSpPr txBox="1"/>
          <p:nvPr>
            <p:ph idx="1" type="body"/>
          </p:nvPr>
        </p:nvSpPr>
        <p:spPr>
          <a:xfrm>
            <a:off x="1114425" y="1380335"/>
            <a:ext cx="7258200" cy="3334500"/>
          </a:xfrm>
          <a:prstGeom prst="rect">
            <a:avLst/>
          </a:prstGeom>
          <a:noFill/>
          <a:ln>
            <a:noFill/>
          </a:ln>
        </p:spPr>
        <p:txBody>
          <a:bodyPr anchorCtr="0" anchor="t" bIns="34275" lIns="0" spcFirstLastPara="1" rIns="68575" wrap="square" tIns="34275">
            <a:normAutofit/>
          </a:bodyPr>
          <a:lstStyle/>
          <a:p>
            <a:pPr indent="-63500" lvl="0" marL="177800" rtl="0" algn="l">
              <a:lnSpc>
                <a:spcPct val="90000"/>
              </a:lnSpc>
              <a:spcBef>
                <a:spcPts val="0"/>
              </a:spcBef>
              <a:spcAft>
                <a:spcPts val="0"/>
              </a:spcAft>
              <a:buSzPts val="1800"/>
              <a:buFont typeface="Arial"/>
              <a:buNone/>
            </a:pPr>
            <a:r>
              <a:rPr i="1" lang="en"/>
              <a:t>The work our offices do is often conducted in silos. While there are some spaces to gather such as the all-team day or book club meetings, we don’t often </a:t>
            </a:r>
            <a:r>
              <a:rPr b="1" i="1" lang="en"/>
              <a:t>work</a:t>
            </a:r>
            <a:r>
              <a:rPr i="1" lang="en"/>
              <a:t> together. This can impact the student experience by making our enrollment managements services seem disconnected from each other.</a:t>
            </a:r>
            <a:endParaRPr i="1"/>
          </a:p>
          <a:p>
            <a:pPr indent="-63500" lvl="0" marL="177800" rtl="0" algn="l">
              <a:lnSpc>
                <a:spcPct val="90000"/>
              </a:lnSpc>
              <a:spcBef>
                <a:spcPts val="0"/>
              </a:spcBef>
              <a:spcAft>
                <a:spcPts val="0"/>
              </a:spcAft>
              <a:buSzPts val="1800"/>
              <a:buFont typeface="Arial"/>
              <a:buNone/>
            </a:pPr>
            <a:r>
              <a:t/>
            </a:r>
            <a:endParaRPr i="1"/>
          </a:p>
          <a:p>
            <a:pPr indent="-63500" lvl="0" marL="177800" rtl="0" algn="l">
              <a:lnSpc>
                <a:spcPct val="90000"/>
              </a:lnSpc>
              <a:spcBef>
                <a:spcPts val="0"/>
              </a:spcBef>
              <a:spcAft>
                <a:spcPts val="0"/>
              </a:spcAft>
              <a:buSzPts val="1800"/>
              <a:buFont typeface="Arial"/>
              <a:buNone/>
            </a:pPr>
            <a:r>
              <a:rPr i="1" lang="en"/>
              <a:t>What are some recommendations that the Division of Enrollment Management can consider to break down the silos?</a:t>
            </a:r>
            <a:endParaRPr i="1"/>
          </a:p>
        </p:txBody>
      </p:sp>
      <p:sp>
        <p:nvSpPr>
          <p:cNvPr id="128" name="Google Shape;128;p25"/>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Key Question</a:t>
            </a:r>
            <a:endParaRPr/>
          </a:p>
        </p:txBody>
      </p:sp>
      <p:sp>
        <p:nvSpPr>
          <p:cNvPr id="134" name="Google Shape;134;p26"/>
          <p:cNvSpPr txBox="1"/>
          <p:nvPr>
            <p:ph idx="1" type="body"/>
          </p:nvPr>
        </p:nvSpPr>
        <p:spPr>
          <a:xfrm>
            <a:off x="1114425" y="1380335"/>
            <a:ext cx="7258200" cy="3334500"/>
          </a:xfrm>
          <a:prstGeom prst="rect">
            <a:avLst/>
          </a:prstGeom>
          <a:noFill/>
          <a:ln>
            <a:noFill/>
          </a:ln>
        </p:spPr>
        <p:txBody>
          <a:bodyPr anchorCtr="0" anchor="ctr" bIns="34275" lIns="0" spcFirstLastPara="1" rIns="68575" wrap="square" tIns="34275">
            <a:normAutofit/>
          </a:bodyPr>
          <a:lstStyle/>
          <a:p>
            <a:pPr indent="-63500" lvl="0" marL="177800" rtl="0" algn="ctr">
              <a:lnSpc>
                <a:spcPct val="90000"/>
              </a:lnSpc>
              <a:spcBef>
                <a:spcPts val="0"/>
              </a:spcBef>
              <a:spcAft>
                <a:spcPts val="0"/>
              </a:spcAft>
              <a:buSzPts val="1800"/>
              <a:buFont typeface="Arial"/>
              <a:buNone/>
            </a:pPr>
            <a:r>
              <a:rPr i="1" lang="en" sz="2500"/>
              <a:t>How might we create a more integrated and collaborative structure within the Division of Enrollment Management?</a:t>
            </a:r>
            <a:endParaRPr i="1" sz="2500"/>
          </a:p>
        </p:txBody>
      </p:sp>
      <p:sp>
        <p:nvSpPr>
          <p:cNvPr id="135" name="Google Shape;135;p26"/>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pic>
        <p:nvPicPr>
          <p:cNvPr descr="lightbulb icon" id="136" name="Google Shape;136;p26"/>
          <p:cNvPicPr preferRelativeResize="0"/>
          <p:nvPr/>
        </p:nvPicPr>
        <p:blipFill rotWithShape="1">
          <a:blip r:embed="rId3">
            <a:alphaModFix/>
          </a:blip>
          <a:srcRect b="0" l="0" r="0" t="0"/>
          <a:stretch/>
        </p:blipFill>
        <p:spPr>
          <a:xfrm>
            <a:off x="430859" y="2518822"/>
            <a:ext cx="683559" cy="6835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1114425" y="1885950"/>
            <a:ext cx="6209400" cy="10257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chemeClr val="lt1"/>
              </a:buClr>
              <a:buSzPts val="3000"/>
              <a:buFont typeface="Red Hat Display"/>
              <a:buNone/>
            </a:pPr>
            <a:r>
              <a:rPr lang="en"/>
              <a:t>Shared FAQ and Triage</a:t>
            </a:r>
            <a:endParaRPr/>
          </a:p>
        </p:txBody>
      </p:sp>
      <p:sp>
        <p:nvSpPr>
          <p:cNvPr id="142" name="Google Shape;142;p27"/>
          <p:cNvSpPr txBox="1"/>
          <p:nvPr>
            <p:ph idx="1" type="body"/>
          </p:nvPr>
        </p:nvSpPr>
        <p:spPr>
          <a:xfrm>
            <a:off x="1114425" y="3170196"/>
            <a:ext cx="3948000" cy="266100"/>
          </a:xfrm>
          <a:prstGeom prst="rect">
            <a:avLst/>
          </a:prstGeom>
          <a:noFill/>
          <a:ln>
            <a:noFill/>
          </a:ln>
        </p:spPr>
        <p:txBody>
          <a:bodyPr anchorCtr="0" anchor="t" bIns="34275" lIns="0" spcFirstLastPara="1" rIns="68575" wrap="square" tIns="34275">
            <a:noAutofit/>
          </a:bodyPr>
          <a:lstStyle/>
          <a:p>
            <a:pPr indent="0" lvl="0" marL="0" rtl="0" algn="l">
              <a:lnSpc>
                <a:spcPct val="90000"/>
              </a:lnSpc>
              <a:spcBef>
                <a:spcPts val="0"/>
              </a:spcBef>
              <a:spcAft>
                <a:spcPts val="0"/>
              </a:spcAft>
              <a:buSzPts val="1600"/>
              <a:buNone/>
            </a:pPr>
            <a:r>
              <a:rPr lang="en"/>
              <a:t>Option 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What </a:t>
            </a:r>
            <a:r>
              <a:rPr i="1" lang="en"/>
              <a:t>is </a:t>
            </a:r>
            <a:r>
              <a:rPr lang="en"/>
              <a:t>a Shared FAQ or Triage Script?</a:t>
            </a:r>
            <a:endParaRPr/>
          </a:p>
        </p:txBody>
      </p:sp>
      <p:sp>
        <p:nvSpPr>
          <p:cNvPr id="148" name="Google Shape;148;p28"/>
          <p:cNvSpPr txBox="1"/>
          <p:nvPr>
            <p:ph idx="1" type="body"/>
          </p:nvPr>
        </p:nvSpPr>
        <p:spPr>
          <a:xfrm>
            <a:off x="1114425" y="1380335"/>
            <a:ext cx="7258200" cy="3334500"/>
          </a:xfrm>
          <a:prstGeom prst="rect">
            <a:avLst/>
          </a:prstGeom>
          <a:noFill/>
          <a:ln>
            <a:noFill/>
          </a:ln>
        </p:spPr>
        <p:txBody>
          <a:bodyPr anchorCtr="0" anchor="t" bIns="34275" lIns="0" spcFirstLastPara="1" rIns="68575" wrap="square" tIns="34275">
            <a:normAutofit/>
          </a:bodyPr>
          <a:lstStyle/>
          <a:p>
            <a:pPr indent="-342900" lvl="0" marL="457200" rtl="0" algn="l">
              <a:lnSpc>
                <a:spcPct val="90000"/>
              </a:lnSpc>
              <a:spcBef>
                <a:spcPts val="0"/>
              </a:spcBef>
              <a:spcAft>
                <a:spcPts val="0"/>
              </a:spcAft>
              <a:buSzPts val="1800"/>
              <a:buChar char="•"/>
            </a:pPr>
            <a:r>
              <a:rPr lang="en"/>
              <a:t>Shared FAQ: Easily referenced knowledge base of the most common student questions. (How do I check my application status? When will I receive more information about my financial aid offer?)</a:t>
            </a:r>
            <a:endParaRPr/>
          </a:p>
          <a:p>
            <a:pPr indent="-342900" lvl="0" marL="457200" rtl="0" algn="l">
              <a:lnSpc>
                <a:spcPct val="90000"/>
              </a:lnSpc>
              <a:spcBef>
                <a:spcPts val="0"/>
              </a:spcBef>
              <a:spcAft>
                <a:spcPts val="0"/>
              </a:spcAft>
              <a:buSzPts val="1800"/>
              <a:buChar char="•"/>
            </a:pPr>
            <a:r>
              <a:rPr lang="en"/>
              <a:t>Triage Script: A brief guide or easily referenced visual aid that assists staff members on front line of communication with identifying the </a:t>
            </a:r>
            <a:r>
              <a:rPr b="1" lang="en"/>
              <a:t>correct office or person</a:t>
            </a:r>
            <a:r>
              <a:rPr lang="en"/>
              <a:t> to handle student inquiry.</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
              <a:t>Purpose: Equip all front line staff in each DEM department with the ability to route questions accurately on the first try.</a:t>
            </a:r>
            <a:endParaRPr/>
          </a:p>
        </p:txBody>
      </p:sp>
      <p:sp>
        <p:nvSpPr>
          <p:cNvPr id="149" name="Google Shape;149;p28"/>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pic>
        <p:nvPicPr>
          <p:cNvPr descr="target icon" id="150" name="Google Shape;150;p28"/>
          <p:cNvPicPr preferRelativeResize="0"/>
          <p:nvPr/>
        </p:nvPicPr>
        <p:blipFill rotWithShape="1">
          <a:blip r:embed="rId3">
            <a:alphaModFix/>
          </a:blip>
          <a:srcRect b="0" l="0" r="0" t="0"/>
          <a:stretch/>
        </p:blipFill>
        <p:spPr>
          <a:xfrm>
            <a:off x="309489" y="3778664"/>
            <a:ext cx="683559" cy="6835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ph type="title"/>
          </p:nvPr>
        </p:nvSpPr>
        <p:spPr>
          <a:xfrm>
            <a:off x="371475" y="342900"/>
            <a:ext cx="8001000" cy="800100"/>
          </a:xfrm>
          <a:prstGeom prst="rect">
            <a:avLst/>
          </a:prstGeom>
        </p:spPr>
        <p:txBody>
          <a:bodyPr anchorCtr="0" anchor="b" bIns="0" lIns="0" spcFirstLastPara="1" rIns="68575" wrap="square" tIns="34275">
            <a:normAutofit/>
          </a:bodyPr>
          <a:lstStyle/>
          <a:p>
            <a:pPr indent="0" lvl="0" marL="0" rtl="0" algn="l">
              <a:spcBef>
                <a:spcPts val="0"/>
              </a:spcBef>
              <a:spcAft>
                <a:spcPts val="0"/>
              </a:spcAft>
              <a:buNone/>
            </a:pPr>
            <a:r>
              <a:rPr lang="en"/>
              <a:t>How to Implement</a:t>
            </a:r>
            <a:endParaRPr/>
          </a:p>
        </p:txBody>
      </p:sp>
      <p:sp>
        <p:nvSpPr>
          <p:cNvPr id="156" name="Google Shape;156;p29"/>
          <p:cNvSpPr txBox="1"/>
          <p:nvPr>
            <p:ph idx="1" type="body"/>
          </p:nvPr>
        </p:nvSpPr>
        <p:spPr>
          <a:xfrm>
            <a:off x="1114425" y="1380335"/>
            <a:ext cx="7258200" cy="3334500"/>
          </a:xfrm>
          <a:prstGeom prst="rect">
            <a:avLst/>
          </a:prstGeom>
        </p:spPr>
        <p:txBody>
          <a:bodyPr anchorCtr="0" anchor="t" bIns="34275" lIns="0" spcFirstLastPara="1" rIns="68575" wrap="square" tIns="34275">
            <a:normAutofit/>
          </a:bodyPr>
          <a:lstStyle/>
          <a:p>
            <a:pPr indent="-342900" lvl="0" marL="457200" rtl="0" algn="l">
              <a:spcBef>
                <a:spcPts val="800"/>
              </a:spcBef>
              <a:spcAft>
                <a:spcPts val="0"/>
              </a:spcAft>
              <a:buSzPts val="1800"/>
              <a:buAutoNum type="arabicPeriod"/>
            </a:pPr>
            <a:r>
              <a:rPr lang="en"/>
              <a:t>Collect top 20-30 student questions from CRM database</a:t>
            </a:r>
            <a:endParaRPr/>
          </a:p>
          <a:p>
            <a:pPr indent="-342900" lvl="0" marL="457200" rtl="0" algn="l">
              <a:spcBef>
                <a:spcPts val="0"/>
              </a:spcBef>
              <a:spcAft>
                <a:spcPts val="0"/>
              </a:spcAft>
              <a:buSzPts val="1800"/>
              <a:buAutoNum type="arabicPeriod"/>
            </a:pPr>
            <a:r>
              <a:rPr lang="en"/>
              <a:t>Draft shared answers</a:t>
            </a:r>
            <a:endParaRPr/>
          </a:p>
          <a:p>
            <a:pPr indent="-342900" lvl="0" marL="457200" rtl="0" algn="l">
              <a:spcBef>
                <a:spcPts val="0"/>
              </a:spcBef>
              <a:spcAft>
                <a:spcPts val="0"/>
              </a:spcAft>
              <a:buSzPts val="1800"/>
              <a:buAutoNum type="arabicPeriod"/>
            </a:pPr>
            <a:r>
              <a:rPr lang="en"/>
              <a:t>Review and finalize with each office based on expertise</a:t>
            </a:r>
            <a:endParaRPr/>
          </a:p>
          <a:p>
            <a:pPr indent="-342900" lvl="0" marL="457200" rtl="0" algn="l">
              <a:spcBef>
                <a:spcPts val="0"/>
              </a:spcBef>
              <a:spcAft>
                <a:spcPts val="0"/>
              </a:spcAft>
              <a:buSzPts val="1800"/>
              <a:buAutoNum type="arabicPeriod"/>
            </a:pPr>
            <a:r>
              <a:rPr lang="en"/>
              <a:t>Build a simple shared platform (CRM, Google Sheet, etc.)</a:t>
            </a:r>
            <a:endParaRPr/>
          </a:p>
          <a:p>
            <a:pPr indent="-342900" lvl="0" marL="457200" rtl="0" algn="l">
              <a:spcBef>
                <a:spcPts val="0"/>
              </a:spcBef>
              <a:spcAft>
                <a:spcPts val="0"/>
              </a:spcAft>
              <a:buSzPts val="1800"/>
              <a:buAutoNum type="arabicPeriod"/>
            </a:pPr>
            <a:r>
              <a:rPr lang="en"/>
              <a:t>Develop a triage flow:</a:t>
            </a:r>
            <a:endParaRPr/>
          </a:p>
          <a:p>
            <a:pPr indent="-330200" lvl="1" marL="914400" rtl="0" algn="l">
              <a:spcBef>
                <a:spcPts val="0"/>
              </a:spcBef>
              <a:spcAft>
                <a:spcPts val="0"/>
              </a:spcAft>
              <a:buSzPts val="1600"/>
              <a:buAutoNum type="alphaLcPeriod"/>
            </a:pPr>
            <a:r>
              <a:rPr lang="en"/>
              <a:t>Step 1: Identify topic (Admissions, Financial Aid, Enrollment)</a:t>
            </a:r>
            <a:endParaRPr/>
          </a:p>
          <a:p>
            <a:pPr indent="-330200" lvl="1" marL="914400" rtl="0" algn="l">
              <a:spcBef>
                <a:spcPts val="0"/>
              </a:spcBef>
              <a:spcAft>
                <a:spcPts val="0"/>
              </a:spcAft>
              <a:buSzPts val="1600"/>
              <a:buAutoNum type="alphaLcPeriod"/>
            </a:pPr>
            <a:r>
              <a:rPr lang="en"/>
              <a:t>Step 2: Reference FAQ</a:t>
            </a:r>
            <a:endParaRPr/>
          </a:p>
          <a:p>
            <a:pPr indent="-330200" lvl="1" marL="914400" rtl="0" algn="l">
              <a:spcBef>
                <a:spcPts val="0"/>
              </a:spcBef>
              <a:spcAft>
                <a:spcPts val="0"/>
              </a:spcAft>
              <a:buSzPts val="1600"/>
              <a:buAutoNum type="alphaLcPeriod"/>
            </a:pPr>
            <a:r>
              <a:rPr lang="en"/>
              <a:t>Step 3: Add escalation if FAQ requires further information from designated office</a:t>
            </a:r>
            <a:endParaRPr/>
          </a:p>
          <a:p>
            <a:pPr indent="-342900" lvl="0" marL="457200" rtl="0" algn="l">
              <a:spcBef>
                <a:spcPts val="0"/>
              </a:spcBef>
              <a:spcAft>
                <a:spcPts val="0"/>
              </a:spcAft>
              <a:buSzPts val="1800"/>
              <a:buAutoNum type="arabicPeriod"/>
            </a:pPr>
            <a:r>
              <a:rPr lang="en"/>
              <a:t>Train staff on new FAQ-routing protocol</a:t>
            </a:r>
            <a:endParaRPr/>
          </a:p>
          <a:p>
            <a:pPr indent="-342900" lvl="0" marL="457200" rtl="0" algn="l">
              <a:spcBef>
                <a:spcPts val="0"/>
              </a:spcBef>
              <a:spcAft>
                <a:spcPts val="0"/>
              </a:spcAft>
              <a:buSzPts val="1800"/>
              <a:buAutoNum type="arabicPeriod"/>
            </a:pPr>
            <a:r>
              <a:rPr lang="en"/>
              <a:t>Review and revise regularly - update contact information, adjust dates, ensure questions are still relevant</a:t>
            </a:r>
            <a:endParaRPr/>
          </a:p>
        </p:txBody>
      </p:sp>
      <p:sp>
        <p:nvSpPr>
          <p:cNvPr id="157" name="Google Shape;157;p29"/>
          <p:cNvSpPr txBox="1"/>
          <p:nvPr>
            <p:ph idx="2" type="body"/>
          </p:nvPr>
        </p:nvSpPr>
        <p:spPr>
          <a:xfrm>
            <a:off x="0" y="4873720"/>
            <a:ext cx="5022900" cy="270000"/>
          </a:xfrm>
          <a:prstGeom prst="rect">
            <a:avLst/>
          </a:prstGeom>
        </p:spPr>
        <p:txBody>
          <a:bodyPr anchorCtr="0" anchor="ctr" bIns="68575" lIns="205725" spcFirstLastPara="1" rIns="137150" wrap="square" tIns="48000">
            <a:spAutoFit/>
          </a:bodyPr>
          <a:lstStyle/>
          <a:p>
            <a:pPr indent="0" lvl="0" marL="0" rtl="0" algn="l">
              <a:spcBef>
                <a:spcPts val="8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0"/>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FAQ (Routing Script) Example</a:t>
            </a:r>
            <a:endParaRPr/>
          </a:p>
        </p:txBody>
      </p:sp>
      <p:sp>
        <p:nvSpPr>
          <p:cNvPr id="163" name="Google Shape;163;p30"/>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graphicFrame>
        <p:nvGraphicFramePr>
          <p:cNvPr id="164" name="Google Shape;164;p30"/>
          <p:cNvGraphicFramePr/>
          <p:nvPr/>
        </p:nvGraphicFramePr>
        <p:xfrm>
          <a:off x="483975" y="1371600"/>
          <a:ext cx="3000000" cy="3000000"/>
        </p:xfrm>
        <a:graphic>
          <a:graphicData uri="http://schemas.openxmlformats.org/drawingml/2006/table">
            <a:tbl>
              <a:tblPr>
                <a:noFill/>
                <a:tableStyleId>{32498109-3720-468F-A2FB-1A59F48FE1DB}</a:tableStyleId>
              </a:tblPr>
              <a:tblGrid>
                <a:gridCol w="1751925"/>
                <a:gridCol w="3910650"/>
                <a:gridCol w="2225925"/>
              </a:tblGrid>
              <a:tr h="378725">
                <a:tc>
                  <a:txBody>
                    <a:bodyPr/>
                    <a:lstStyle/>
                    <a:p>
                      <a:pPr indent="0" lvl="0" marL="0" rtl="0" algn="l">
                        <a:spcBef>
                          <a:spcPts val="0"/>
                        </a:spcBef>
                        <a:spcAft>
                          <a:spcPts val="0"/>
                        </a:spcAft>
                        <a:buNone/>
                      </a:pPr>
                      <a:r>
                        <a:rPr b="1" lang="en" sz="1300"/>
                        <a:t>Student Question</a:t>
                      </a:r>
                      <a:endParaRPr b="1" sz="1300"/>
                    </a:p>
                  </a:txBody>
                  <a:tcPr marT="91425" marB="91425" marR="91425" marL="91425"/>
                </a:tc>
                <a:tc>
                  <a:txBody>
                    <a:bodyPr/>
                    <a:lstStyle/>
                    <a:p>
                      <a:pPr indent="0" lvl="0" marL="0" rtl="0" algn="l">
                        <a:spcBef>
                          <a:spcPts val="0"/>
                        </a:spcBef>
                        <a:spcAft>
                          <a:spcPts val="0"/>
                        </a:spcAft>
                        <a:buNone/>
                      </a:pPr>
                      <a:r>
                        <a:rPr b="1" lang="en" sz="1300"/>
                        <a:t>Script Response</a:t>
                      </a:r>
                      <a:endParaRPr b="1" sz="1300"/>
                    </a:p>
                  </a:txBody>
                  <a:tcPr marT="91425" marB="91425" marR="91425" marL="91425"/>
                </a:tc>
                <a:tc>
                  <a:txBody>
                    <a:bodyPr/>
                    <a:lstStyle/>
                    <a:p>
                      <a:pPr indent="0" lvl="0" marL="0" rtl="0" algn="l">
                        <a:spcBef>
                          <a:spcPts val="0"/>
                        </a:spcBef>
                        <a:spcAft>
                          <a:spcPts val="0"/>
                        </a:spcAft>
                        <a:buNone/>
                      </a:pPr>
                      <a:r>
                        <a:rPr b="1" lang="en" sz="1300"/>
                        <a:t>If not resolved, route to…</a:t>
                      </a:r>
                      <a:endParaRPr b="1" sz="1300"/>
                    </a:p>
                  </a:txBody>
                  <a:tcPr marT="91425" marB="91425" marR="91425" marL="91425"/>
                </a:tc>
              </a:tr>
              <a:tr h="599800">
                <a:tc>
                  <a:txBody>
                    <a:bodyPr/>
                    <a:lstStyle/>
                    <a:p>
                      <a:pPr indent="0" lvl="0" marL="0" rtl="0" algn="l">
                        <a:spcBef>
                          <a:spcPts val="0"/>
                        </a:spcBef>
                        <a:spcAft>
                          <a:spcPts val="0"/>
                        </a:spcAft>
                        <a:buNone/>
                      </a:pPr>
                      <a:r>
                        <a:rPr lang="en" sz="900"/>
                        <a:t>“My transcript says it was delivered. Why does the portal say that it's still missing?”</a:t>
                      </a:r>
                      <a:endParaRPr sz="900"/>
                    </a:p>
                  </a:txBody>
                  <a:tcPr marT="91425" marB="91425" marR="91425" marL="91425"/>
                </a:tc>
                <a:tc>
                  <a:txBody>
                    <a:bodyPr/>
                    <a:lstStyle/>
                    <a:p>
                      <a:pPr indent="0" lvl="0" marL="0" rtl="0" algn="l">
                        <a:spcBef>
                          <a:spcPts val="0"/>
                        </a:spcBef>
                        <a:spcAft>
                          <a:spcPts val="0"/>
                        </a:spcAft>
                        <a:buNone/>
                      </a:pPr>
                      <a:r>
                        <a:rPr lang="en" sz="900"/>
                        <a:t>“We will honor the date that your materials arrive. However, it may take up to 14 days to process through our system.”</a:t>
                      </a:r>
                      <a:endParaRPr sz="900"/>
                    </a:p>
                  </a:txBody>
                  <a:tcPr marT="91425" marB="91425" marR="91425" marL="91425"/>
                </a:tc>
                <a:tc>
                  <a:txBody>
                    <a:bodyPr/>
                    <a:lstStyle/>
                    <a:p>
                      <a:pPr indent="0" lvl="0" marL="0" rtl="0" algn="l">
                        <a:spcBef>
                          <a:spcPts val="0"/>
                        </a:spcBef>
                        <a:spcAft>
                          <a:spcPts val="0"/>
                        </a:spcAft>
                        <a:buNone/>
                      </a:pPr>
                      <a:r>
                        <a:rPr lang="en" sz="900"/>
                        <a:t>Route to </a:t>
                      </a:r>
                      <a:r>
                        <a:rPr b="1" lang="en" sz="900"/>
                        <a:t>Admissions</a:t>
                      </a:r>
                      <a:endParaRPr b="1" sz="900"/>
                    </a:p>
                  </a:txBody>
                  <a:tcPr marT="91425" marB="91425" marR="91425" marL="91425"/>
                </a:tc>
              </a:tr>
              <a:tr h="660850">
                <a:tc>
                  <a:txBody>
                    <a:bodyPr/>
                    <a:lstStyle/>
                    <a:p>
                      <a:pPr indent="0" lvl="0" marL="0" rtl="0" algn="l">
                        <a:spcBef>
                          <a:spcPts val="0"/>
                        </a:spcBef>
                        <a:spcAft>
                          <a:spcPts val="0"/>
                        </a:spcAft>
                        <a:buNone/>
                      </a:pPr>
                      <a:r>
                        <a:rPr lang="en" sz="900"/>
                        <a:t>“What is a CSS profile? Why do I need to submit this on top of my FAFSA?”</a:t>
                      </a:r>
                      <a:endParaRPr sz="900"/>
                    </a:p>
                  </a:txBody>
                  <a:tcPr marT="91425" marB="91425" marR="91425" marL="91425"/>
                </a:tc>
                <a:tc>
                  <a:txBody>
                    <a:bodyPr/>
                    <a:lstStyle/>
                    <a:p>
                      <a:pPr indent="0" lvl="0" marL="0" rtl="0" algn="l">
                        <a:spcBef>
                          <a:spcPts val="0"/>
                        </a:spcBef>
                        <a:spcAft>
                          <a:spcPts val="0"/>
                        </a:spcAft>
                        <a:buNone/>
                      </a:pPr>
                      <a:r>
                        <a:rPr lang="en" sz="900"/>
                        <a:t>“The CSS Profile helps certain colleges figure out how much money they can give you from their own scholarships and grants — kind of like the FAFSA, but for school-based aid.”</a:t>
                      </a:r>
                      <a:endParaRPr sz="900"/>
                    </a:p>
                  </a:txBody>
                  <a:tcPr marT="91425" marB="91425" marR="91425" marL="91425"/>
                </a:tc>
                <a:tc>
                  <a:txBody>
                    <a:bodyPr/>
                    <a:lstStyle/>
                    <a:p>
                      <a:pPr indent="0" lvl="0" marL="0" rtl="0" algn="l">
                        <a:spcBef>
                          <a:spcPts val="0"/>
                        </a:spcBef>
                        <a:spcAft>
                          <a:spcPts val="0"/>
                        </a:spcAft>
                        <a:buNone/>
                      </a:pPr>
                      <a:r>
                        <a:rPr lang="en" sz="900"/>
                        <a:t>Route to </a:t>
                      </a:r>
                      <a:r>
                        <a:rPr b="1" lang="en" sz="900"/>
                        <a:t>Financial Aid</a:t>
                      </a:r>
                      <a:endParaRPr b="1" sz="900"/>
                    </a:p>
                  </a:txBody>
                  <a:tcPr marT="91425" marB="91425" marR="91425" marL="91425"/>
                </a:tc>
              </a:tr>
              <a:tr h="660850">
                <a:tc>
                  <a:txBody>
                    <a:bodyPr/>
                    <a:lstStyle/>
                    <a:p>
                      <a:pPr indent="0" lvl="0" marL="0" rtl="0" algn="l">
                        <a:spcBef>
                          <a:spcPts val="0"/>
                        </a:spcBef>
                        <a:spcAft>
                          <a:spcPts val="0"/>
                        </a:spcAft>
                        <a:buNone/>
                      </a:pPr>
                      <a:r>
                        <a:rPr lang="en" sz="900"/>
                        <a:t>“What kind of research does SSTAR Lab do, and how does it affect me as a student?”</a:t>
                      </a:r>
                      <a:endParaRPr sz="900"/>
                    </a:p>
                  </a:txBody>
                  <a:tcPr marT="91425" marB="91425" marR="91425" marL="91425"/>
                </a:tc>
                <a:tc>
                  <a:txBody>
                    <a:bodyPr/>
                    <a:lstStyle/>
                    <a:p>
                      <a:pPr indent="0" lvl="0" marL="0" rtl="0" algn="l">
                        <a:spcBef>
                          <a:spcPts val="0"/>
                        </a:spcBef>
                        <a:spcAft>
                          <a:spcPts val="0"/>
                        </a:spcAft>
                        <a:buNone/>
                      </a:pPr>
                      <a:r>
                        <a:rPr lang="en" sz="900"/>
                        <a:t>“SSTAR Lab studies ways to reduce barriers and improve equity in college — things like how students persist, graduate, and succeed. The insights they uncover help UW and other colleges make better policies (for financial aid, support programs, access). So even if you don’t see them directly, their work can shape changes that benefit you (e.g. new support services, improved aid, better advising).”</a:t>
                      </a:r>
                      <a:endParaRPr sz="900"/>
                    </a:p>
                  </a:txBody>
                  <a:tcPr marT="91425" marB="91425" marR="91425" marL="91425"/>
                </a:tc>
                <a:tc>
                  <a:txBody>
                    <a:bodyPr/>
                    <a:lstStyle/>
                    <a:p>
                      <a:pPr indent="0" lvl="0" marL="0" rtl="0" algn="l">
                        <a:spcBef>
                          <a:spcPts val="0"/>
                        </a:spcBef>
                        <a:spcAft>
                          <a:spcPts val="0"/>
                        </a:spcAft>
                        <a:buNone/>
                      </a:pPr>
                      <a:r>
                        <a:rPr lang="en" sz="900"/>
                        <a:t>Route to </a:t>
                      </a:r>
                      <a:r>
                        <a:rPr b="1" lang="en" sz="900"/>
                        <a:t>SSTAR Lab</a:t>
                      </a:r>
                      <a:endParaRPr b="1" sz="900"/>
                    </a:p>
                  </a:txBody>
                  <a:tcPr marT="91425" marB="91425" marR="91425" marL="91425"/>
                </a:tc>
              </a:tr>
              <a:tr h="660850">
                <a:tc>
                  <a:txBody>
                    <a:bodyPr/>
                    <a:lstStyle/>
                    <a:p>
                      <a:pPr indent="0" lvl="0" marL="0" rtl="0" algn="l">
                        <a:spcBef>
                          <a:spcPts val="0"/>
                        </a:spcBef>
                        <a:spcAft>
                          <a:spcPts val="0"/>
                        </a:spcAft>
                        <a:buNone/>
                      </a:pPr>
                      <a:r>
                        <a:rPr lang="en" sz="900"/>
                        <a:t>“I was admitted. Why am I unable to enroll?”</a:t>
                      </a:r>
                      <a:endParaRPr sz="900"/>
                    </a:p>
                  </a:txBody>
                  <a:tcPr marT="91425" marB="91425" marR="91425" marL="91425"/>
                </a:tc>
                <a:tc>
                  <a:txBody>
                    <a:bodyPr/>
                    <a:lstStyle/>
                    <a:p>
                      <a:pPr indent="0" lvl="0" marL="0" rtl="0" algn="l">
                        <a:spcBef>
                          <a:spcPts val="0"/>
                        </a:spcBef>
                        <a:spcAft>
                          <a:spcPts val="0"/>
                        </a:spcAft>
                        <a:buNone/>
                      </a:pPr>
                      <a:r>
                        <a:rPr lang="en" sz="900"/>
                        <a:t>“Prior to priority enrollment each Fall and Spring semester, you are required to complete the Pre Enrollment Checklist (PEC). A hold will be placed on your record until you have completed the checklist, and will be automatically removed once you’ve finished all seven steps of the PEC.”</a:t>
                      </a:r>
                      <a:endParaRPr sz="900"/>
                    </a:p>
                  </a:txBody>
                  <a:tcPr marT="91425" marB="91425" marR="91425" marL="91425"/>
                </a:tc>
                <a:tc>
                  <a:txBody>
                    <a:bodyPr/>
                    <a:lstStyle/>
                    <a:p>
                      <a:pPr indent="0" lvl="0" marL="0" rtl="0" algn="l">
                        <a:spcBef>
                          <a:spcPts val="0"/>
                        </a:spcBef>
                        <a:spcAft>
                          <a:spcPts val="0"/>
                        </a:spcAft>
                        <a:buNone/>
                      </a:pPr>
                      <a:r>
                        <a:rPr lang="en" sz="900"/>
                        <a:t>Route to </a:t>
                      </a:r>
                      <a:r>
                        <a:rPr b="1" lang="en" sz="900"/>
                        <a:t>Registrar</a:t>
                      </a:r>
                      <a:endParaRPr b="1" sz="900"/>
                    </a:p>
                  </a:txBody>
                  <a:tcPr marT="91425" marB="91425" marR="91425" marL="91425"/>
                </a:tc>
              </a:tr>
            </a:tbl>
          </a:graphicData>
        </a:graphic>
      </p:graphicFrame>
      <p:pic>
        <p:nvPicPr>
          <p:cNvPr descr="word bubble icon" id="165" name="Google Shape;165;p30"/>
          <p:cNvPicPr preferRelativeResize="0"/>
          <p:nvPr/>
        </p:nvPicPr>
        <p:blipFill rotWithShape="1">
          <a:blip r:embed="rId3">
            <a:alphaModFix/>
          </a:blip>
          <a:srcRect b="0" l="0" r="0" t="0"/>
          <a:stretch/>
        </p:blipFill>
        <p:spPr>
          <a:xfrm>
            <a:off x="5329708" y="605108"/>
            <a:ext cx="683559" cy="683559"/>
          </a:xfrm>
          <a:prstGeom prst="rect">
            <a:avLst/>
          </a:prstGeom>
          <a:noFill/>
          <a:ln>
            <a:noFill/>
          </a:ln>
        </p:spPr>
      </p:pic>
      <p:sp>
        <p:nvSpPr>
          <p:cNvPr id="166" name="Google Shape;166;p30"/>
          <p:cNvSpPr txBox="1"/>
          <p:nvPr/>
        </p:nvSpPr>
        <p:spPr>
          <a:xfrm>
            <a:off x="234250" y="4165725"/>
            <a:ext cx="5866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chemeClr val="dk1"/>
              </a:solidFill>
              <a:latin typeface="Red Hat Text"/>
              <a:ea typeface="Red Hat Text"/>
              <a:cs typeface="Red Hat Text"/>
              <a:sym typeface="Red Hat Tex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1"/>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Challenges &amp; Opportunities</a:t>
            </a:r>
            <a:endParaRPr/>
          </a:p>
        </p:txBody>
      </p:sp>
      <p:sp>
        <p:nvSpPr>
          <p:cNvPr id="172" name="Google Shape;172;p31"/>
          <p:cNvSpPr txBox="1"/>
          <p:nvPr>
            <p:ph idx="1" type="body"/>
          </p:nvPr>
        </p:nvSpPr>
        <p:spPr>
          <a:xfrm>
            <a:off x="1114425" y="1380335"/>
            <a:ext cx="3362100" cy="3334500"/>
          </a:xfrm>
          <a:prstGeom prst="rect">
            <a:avLst/>
          </a:prstGeom>
          <a:noFill/>
          <a:ln>
            <a:noFill/>
          </a:ln>
        </p:spPr>
        <p:txBody>
          <a:bodyPr anchorCtr="0" anchor="t" bIns="34275" lIns="0" spcFirstLastPara="1" rIns="68575" wrap="square" tIns="34275">
            <a:normAutofit/>
          </a:bodyPr>
          <a:lstStyle/>
          <a:p>
            <a:pPr indent="-63500" lvl="0" marL="177800" rtl="0" algn="l">
              <a:lnSpc>
                <a:spcPct val="90000"/>
              </a:lnSpc>
              <a:spcBef>
                <a:spcPts val="0"/>
              </a:spcBef>
              <a:spcAft>
                <a:spcPts val="0"/>
              </a:spcAft>
              <a:buSzPts val="1800"/>
              <a:buFont typeface="Arial"/>
              <a:buNone/>
            </a:pPr>
            <a:r>
              <a:rPr lang="en"/>
              <a:t>Challenges:</a:t>
            </a:r>
            <a:endParaRPr/>
          </a:p>
          <a:p>
            <a:pPr indent="-342900" lvl="0" marL="457200" rtl="0" algn="l">
              <a:lnSpc>
                <a:spcPct val="90000"/>
              </a:lnSpc>
              <a:spcBef>
                <a:spcPts val="0"/>
              </a:spcBef>
              <a:spcAft>
                <a:spcPts val="0"/>
              </a:spcAft>
              <a:buSzPts val="1800"/>
              <a:buChar char="•"/>
            </a:pPr>
            <a:r>
              <a:rPr lang="en"/>
              <a:t>Frequency of updates</a:t>
            </a:r>
            <a:endParaRPr/>
          </a:p>
          <a:p>
            <a:pPr indent="-342900" lvl="0" marL="457200" rtl="0" algn="l">
              <a:lnSpc>
                <a:spcPct val="90000"/>
              </a:lnSpc>
              <a:spcBef>
                <a:spcPts val="0"/>
              </a:spcBef>
              <a:spcAft>
                <a:spcPts val="0"/>
              </a:spcAft>
              <a:buSzPts val="1800"/>
              <a:buChar char="•"/>
            </a:pPr>
            <a:r>
              <a:rPr lang="en"/>
              <a:t>Management of cases that </a:t>
            </a:r>
            <a:r>
              <a:rPr lang="en"/>
              <a:t>necessitate</a:t>
            </a:r>
            <a:r>
              <a:rPr lang="en"/>
              <a:t> shared expertise (ex. CSS Profile with OAR and OSFA)</a:t>
            </a:r>
            <a:endParaRPr/>
          </a:p>
          <a:p>
            <a:pPr indent="-342900" lvl="0" marL="457200" rtl="0" algn="l">
              <a:lnSpc>
                <a:spcPct val="90000"/>
              </a:lnSpc>
              <a:spcBef>
                <a:spcPts val="0"/>
              </a:spcBef>
              <a:spcAft>
                <a:spcPts val="0"/>
              </a:spcAft>
              <a:buSzPts val="1800"/>
              <a:buChar char="•"/>
            </a:pPr>
            <a:r>
              <a:rPr lang="en"/>
              <a:t>Funding (CRM access)</a:t>
            </a:r>
            <a:endParaRPr/>
          </a:p>
          <a:p>
            <a:pPr indent="-342900" lvl="0" marL="457200" rtl="0" algn="l">
              <a:lnSpc>
                <a:spcPct val="90000"/>
              </a:lnSpc>
              <a:spcBef>
                <a:spcPts val="0"/>
              </a:spcBef>
              <a:spcAft>
                <a:spcPts val="0"/>
              </a:spcAft>
              <a:buSzPts val="1800"/>
              <a:buChar char="•"/>
            </a:pPr>
            <a:r>
              <a:rPr lang="en"/>
              <a:t>Appropriate staffing and added responsibilities for team members</a:t>
            </a:r>
            <a:endParaRPr/>
          </a:p>
        </p:txBody>
      </p:sp>
      <p:sp>
        <p:nvSpPr>
          <p:cNvPr id="173" name="Google Shape;173;p31"/>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sp>
        <p:nvSpPr>
          <p:cNvPr id="174" name="Google Shape;174;p31"/>
          <p:cNvSpPr txBox="1"/>
          <p:nvPr>
            <p:ph idx="3" type="body"/>
          </p:nvPr>
        </p:nvSpPr>
        <p:spPr>
          <a:xfrm>
            <a:off x="4667666" y="1380335"/>
            <a:ext cx="3705000" cy="3334500"/>
          </a:xfrm>
          <a:prstGeom prst="rect">
            <a:avLst/>
          </a:prstGeom>
          <a:noFill/>
          <a:ln>
            <a:noFill/>
          </a:ln>
        </p:spPr>
        <p:txBody>
          <a:bodyPr anchorCtr="0" anchor="t" bIns="34275" lIns="0" spcFirstLastPara="1" rIns="68575" wrap="square" tIns="34275">
            <a:normAutofit/>
          </a:bodyPr>
          <a:lstStyle/>
          <a:p>
            <a:pPr indent="-63500" lvl="0" marL="177800" rtl="0" algn="l">
              <a:lnSpc>
                <a:spcPct val="90000"/>
              </a:lnSpc>
              <a:spcBef>
                <a:spcPts val="0"/>
              </a:spcBef>
              <a:spcAft>
                <a:spcPts val="0"/>
              </a:spcAft>
              <a:buSzPts val="1800"/>
              <a:buFont typeface="Arial"/>
              <a:buNone/>
            </a:pPr>
            <a:r>
              <a:rPr lang="en"/>
              <a:t>Opportunities:</a:t>
            </a:r>
            <a:endParaRPr/>
          </a:p>
          <a:p>
            <a:pPr indent="-342900" lvl="0" marL="457200" rtl="0" algn="l">
              <a:lnSpc>
                <a:spcPct val="90000"/>
              </a:lnSpc>
              <a:spcBef>
                <a:spcPts val="0"/>
              </a:spcBef>
              <a:spcAft>
                <a:spcPts val="0"/>
              </a:spcAft>
              <a:buSzPts val="1800"/>
              <a:buChar char="•"/>
            </a:pPr>
            <a:r>
              <a:rPr lang="en"/>
              <a:t>Student support via seamless communication</a:t>
            </a:r>
            <a:endParaRPr/>
          </a:p>
          <a:p>
            <a:pPr indent="-342900" lvl="0" marL="457200" rtl="0" algn="l">
              <a:lnSpc>
                <a:spcPct val="90000"/>
              </a:lnSpc>
              <a:spcBef>
                <a:spcPts val="0"/>
              </a:spcBef>
              <a:spcAft>
                <a:spcPts val="0"/>
              </a:spcAft>
              <a:buSzPts val="1800"/>
              <a:buChar char="•"/>
            </a:pPr>
            <a:r>
              <a:rPr lang="en"/>
              <a:t>Staff support via clear triage pathways </a:t>
            </a:r>
            <a:endParaRPr/>
          </a:p>
          <a:p>
            <a:pPr indent="-342900" lvl="0" marL="457200" rtl="0" algn="l">
              <a:lnSpc>
                <a:spcPct val="90000"/>
              </a:lnSpc>
              <a:spcBef>
                <a:spcPts val="0"/>
              </a:spcBef>
              <a:spcAft>
                <a:spcPts val="0"/>
              </a:spcAft>
              <a:buSzPts val="1800"/>
              <a:buChar char="•"/>
            </a:pPr>
            <a:r>
              <a:rPr lang="en"/>
              <a:t>Collaboration across DEM units in creation and maintenance of shared FAQ</a:t>
            </a:r>
            <a:endParaRPr/>
          </a:p>
          <a:p>
            <a:pPr indent="-342900" lvl="0" marL="457200" rtl="0" algn="l">
              <a:lnSpc>
                <a:spcPct val="90000"/>
              </a:lnSpc>
              <a:spcBef>
                <a:spcPts val="0"/>
              </a:spcBef>
              <a:spcAft>
                <a:spcPts val="0"/>
              </a:spcAft>
              <a:buSzPts val="1800"/>
              <a:buChar char="•"/>
            </a:pPr>
            <a:r>
              <a:rPr lang="en"/>
              <a:t>Log of communication between student and institution prior to admit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2"/>
          <p:cNvSpPr txBox="1"/>
          <p:nvPr>
            <p:ph type="title"/>
          </p:nvPr>
        </p:nvSpPr>
        <p:spPr>
          <a:xfrm>
            <a:off x="1114425" y="1885950"/>
            <a:ext cx="6209400" cy="10257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chemeClr val="lt1"/>
              </a:buClr>
              <a:buSzPts val="3000"/>
              <a:buFont typeface="Red Hat Display"/>
              <a:buNone/>
            </a:pPr>
            <a:r>
              <a:rPr lang="en"/>
              <a:t>Student Support Hub</a:t>
            </a:r>
            <a:endParaRPr/>
          </a:p>
        </p:txBody>
      </p:sp>
      <p:sp>
        <p:nvSpPr>
          <p:cNvPr id="180" name="Google Shape;180;p32"/>
          <p:cNvSpPr txBox="1"/>
          <p:nvPr>
            <p:ph idx="1" type="body"/>
          </p:nvPr>
        </p:nvSpPr>
        <p:spPr>
          <a:xfrm>
            <a:off x="1114425" y="3170196"/>
            <a:ext cx="3948000" cy="266100"/>
          </a:xfrm>
          <a:prstGeom prst="rect">
            <a:avLst/>
          </a:prstGeom>
          <a:noFill/>
          <a:ln>
            <a:noFill/>
          </a:ln>
        </p:spPr>
        <p:txBody>
          <a:bodyPr anchorCtr="0" anchor="t" bIns="34275" lIns="0" spcFirstLastPara="1" rIns="68575" wrap="square" tIns="34275">
            <a:noAutofit/>
          </a:bodyPr>
          <a:lstStyle/>
          <a:p>
            <a:pPr indent="0" lvl="0" marL="0" rtl="0" algn="l">
              <a:lnSpc>
                <a:spcPct val="90000"/>
              </a:lnSpc>
              <a:spcBef>
                <a:spcPts val="0"/>
              </a:spcBef>
              <a:spcAft>
                <a:spcPts val="0"/>
              </a:spcAft>
              <a:buSzPts val="1600"/>
              <a:buNone/>
            </a:pPr>
            <a:r>
              <a:rPr lang="en"/>
              <a:t>Option 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3"/>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Student Support Hub</a:t>
            </a:r>
            <a:endParaRPr/>
          </a:p>
        </p:txBody>
      </p:sp>
      <p:sp>
        <p:nvSpPr>
          <p:cNvPr id="186" name="Google Shape;186;p33"/>
          <p:cNvSpPr txBox="1"/>
          <p:nvPr>
            <p:ph idx="1" type="body"/>
          </p:nvPr>
        </p:nvSpPr>
        <p:spPr>
          <a:xfrm>
            <a:off x="1114425" y="1380335"/>
            <a:ext cx="7258200" cy="3334500"/>
          </a:xfrm>
          <a:prstGeom prst="rect">
            <a:avLst/>
          </a:prstGeom>
          <a:noFill/>
          <a:ln>
            <a:noFill/>
          </a:ln>
        </p:spPr>
        <p:txBody>
          <a:bodyPr anchorCtr="0" anchor="t" bIns="34275" lIns="0" spcFirstLastPara="1" rIns="68575" wrap="square" tIns="34275">
            <a:normAutofit lnSpcReduction="10000"/>
          </a:bodyPr>
          <a:lstStyle/>
          <a:p>
            <a:pPr indent="-342900" lvl="0" marL="457200" rtl="0" algn="l">
              <a:lnSpc>
                <a:spcPct val="90000"/>
              </a:lnSpc>
              <a:spcBef>
                <a:spcPts val="0"/>
              </a:spcBef>
              <a:spcAft>
                <a:spcPts val="0"/>
              </a:spcAft>
              <a:buSzPts val="1800"/>
              <a:buChar char="•"/>
            </a:pPr>
            <a:r>
              <a:rPr lang="en"/>
              <a:t>“One-stop-shop”</a:t>
            </a:r>
            <a:endParaRPr/>
          </a:p>
          <a:p>
            <a:pPr indent="-330200" lvl="1" marL="914400" rtl="0" algn="l">
              <a:lnSpc>
                <a:spcPct val="90000"/>
              </a:lnSpc>
              <a:spcBef>
                <a:spcPts val="0"/>
              </a:spcBef>
              <a:spcAft>
                <a:spcPts val="0"/>
              </a:spcAft>
              <a:buSzPts val="1600"/>
              <a:buChar char="•"/>
            </a:pPr>
            <a:r>
              <a:rPr lang="en"/>
              <a:t>Cross-trained professional staff who are generalists in DEM services</a:t>
            </a:r>
            <a:endParaRPr/>
          </a:p>
          <a:p>
            <a:pPr indent="-330200" lvl="1" marL="914400" rtl="0" algn="l">
              <a:lnSpc>
                <a:spcPct val="90000"/>
              </a:lnSpc>
              <a:spcBef>
                <a:spcPts val="0"/>
              </a:spcBef>
              <a:spcAft>
                <a:spcPts val="0"/>
              </a:spcAft>
              <a:buSzPts val="1600"/>
              <a:buChar char="•"/>
            </a:pPr>
            <a:r>
              <a:rPr lang="en"/>
              <a:t>Comprehensive student services for prospective, current, and former students</a:t>
            </a:r>
            <a:endParaRPr/>
          </a:p>
          <a:p>
            <a:pPr indent="-330200" lvl="1" marL="914400" rtl="0" algn="l">
              <a:lnSpc>
                <a:spcPct val="90000"/>
              </a:lnSpc>
              <a:spcBef>
                <a:spcPts val="0"/>
              </a:spcBef>
              <a:spcAft>
                <a:spcPts val="0"/>
              </a:spcAft>
              <a:buSzPts val="1600"/>
              <a:buChar char="•"/>
            </a:pPr>
            <a:r>
              <a:rPr lang="en"/>
              <a:t>Goal to have the majority of questions and support centralized in one space in an effort to make enrollment management support more efficient and easier to navigate for students and their families</a:t>
            </a:r>
            <a:endParaRPr/>
          </a:p>
          <a:p>
            <a:pPr indent="-342900" lvl="0" marL="457200" rtl="0" algn="l">
              <a:lnSpc>
                <a:spcPct val="90000"/>
              </a:lnSpc>
              <a:spcBef>
                <a:spcPts val="0"/>
              </a:spcBef>
              <a:spcAft>
                <a:spcPts val="0"/>
              </a:spcAft>
              <a:buSzPts val="1800"/>
              <a:buChar char="•"/>
            </a:pPr>
            <a:r>
              <a:rPr lang="en"/>
              <a:t>Big Ten peers with student services support hubs housed within their enrollment management divisions</a:t>
            </a:r>
            <a:endParaRPr/>
          </a:p>
          <a:p>
            <a:pPr indent="-330200" lvl="1" marL="914400" rtl="0" algn="l">
              <a:lnSpc>
                <a:spcPct val="90000"/>
              </a:lnSpc>
              <a:spcBef>
                <a:spcPts val="0"/>
              </a:spcBef>
              <a:spcAft>
                <a:spcPts val="0"/>
              </a:spcAft>
              <a:buSzPts val="1600"/>
              <a:buChar char="•"/>
            </a:pPr>
            <a:r>
              <a:rPr lang="en"/>
              <a:t>Michigan State, Spartan One-Stop</a:t>
            </a:r>
            <a:endParaRPr/>
          </a:p>
          <a:p>
            <a:pPr indent="-330200" lvl="1" marL="914400" rtl="0" algn="l">
              <a:lnSpc>
                <a:spcPct val="90000"/>
              </a:lnSpc>
              <a:spcBef>
                <a:spcPts val="0"/>
              </a:spcBef>
              <a:spcAft>
                <a:spcPts val="0"/>
              </a:spcAft>
              <a:buSzPts val="1600"/>
              <a:buChar char="•"/>
            </a:pPr>
            <a:r>
              <a:rPr lang="en"/>
              <a:t>Rutgers, One Stop Student Services Center</a:t>
            </a:r>
            <a:endParaRPr/>
          </a:p>
          <a:p>
            <a:pPr indent="-330200" lvl="1" marL="914400" rtl="0" algn="l">
              <a:lnSpc>
                <a:spcPct val="90000"/>
              </a:lnSpc>
              <a:spcBef>
                <a:spcPts val="0"/>
              </a:spcBef>
              <a:spcAft>
                <a:spcPts val="0"/>
              </a:spcAft>
              <a:buSzPts val="1600"/>
              <a:buChar char="•"/>
            </a:pPr>
            <a:r>
              <a:rPr lang="en"/>
              <a:t>Indiana, Student Central</a:t>
            </a:r>
            <a:endParaRPr/>
          </a:p>
          <a:p>
            <a:pPr indent="-330200" lvl="1" marL="914400" rtl="0" algn="l">
              <a:lnSpc>
                <a:spcPct val="90000"/>
              </a:lnSpc>
              <a:spcBef>
                <a:spcPts val="0"/>
              </a:spcBef>
              <a:spcAft>
                <a:spcPts val="0"/>
              </a:spcAft>
              <a:buSzPts val="1600"/>
              <a:buChar char="•"/>
            </a:pPr>
            <a:r>
              <a:rPr lang="en"/>
              <a:t>Nebraska, Husker Hub</a:t>
            </a:r>
            <a:endParaRPr/>
          </a:p>
          <a:p>
            <a:pPr indent="-330200" lvl="1" marL="914400" rtl="0" algn="l">
              <a:lnSpc>
                <a:spcPct val="90000"/>
              </a:lnSpc>
              <a:spcBef>
                <a:spcPts val="0"/>
              </a:spcBef>
              <a:spcAft>
                <a:spcPts val="0"/>
              </a:spcAft>
              <a:buSzPts val="1600"/>
              <a:buChar char="•"/>
            </a:pPr>
            <a:r>
              <a:rPr lang="en"/>
              <a:t>Penn State, Enrollment Services Center</a:t>
            </a:r>
            <a:endParaRPr/>
          </a:p>
          <a:p>
            <a:pPr indent="-342900" lvl="0" marL="457200" rtl="0" algn="l">
              <a:lnSpc>
                <a:spcPct val="90000"/>
              </a:lnSpc>
              <a:spcBef>
                <a:spcPts val="0"/>
              </a:spcBef>
              <a:spcAft>
                <a:spcPts val="0"/>
              </a:spcAft>
              <a:buSzPts val="1800"/>
              <a:buChar char="•"/>
            </a:pPr>
            <a:r>
              <a:rPr lang="en"/>
              <a:t>Possible phase two of Option 1, Shared FAQ &amp; Triage</a:t>
            </a:r>
            <a:endParaRPr/>
          </a:p>
        </p:txBody>
      </p:sp>
      <p:sp>
        <p:nvSpPr>
          <p:cNvPr id="187" name="Google Shape;187;p33"/>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pic>
        <p:nvPicPr>
          <p:cNvPr descr="word bubble icon" id="188" name="Google Shape;188;p33"/>
          <p:cNvPicPr preferRelativeResize="0"/>
          <p:nvPr/>
        </p:nvPicPr>
        <p:blipFill rotWithShape="1">
          <a:blip r:embed="rId3">
            <a:alphaModFix/>
          </a:blip>
          <a:srcRect b="0" l="0" r="0" t="0"/>
          <a:stretch/>
        </p:blipFill>
        <p:spPr>
          <a:xfrm>
            <a:off x="371484" y="1380333"/>
            <a:ext cx="683559" cy="683559"/>
          </a:xfrm>
          <a:prstGeom prst="rect">
            <a:avLst/>
          </a:prstGeom>
          <a:noFill/>
          <a:ln>
            <a:noFill/>
          </a:ln>
        </p:spPr>
      </p:pic>
      <p:pic>
        <p:nvPicPr>
          <p:cNvPr descr="group of people icon" id="189" name="Google Shape;189;p33"/>
          <p:cNvPicPr preferRelativeResize="0"/>
          <p:nvPr/>
        </p:nvPicPr>
        <p:blipFill rotWithShape="1">
          <a:blip r:embed="rId4">
            <a:alphaModFix/>
          </a:blip>
          <a:srcRect b="0" l="0" r="0" t="0"/>
          <a:stretch/>
        </p:blipFill>
        <p:spPr>
          <a:xfrm>
            <a:off x="371479" y="2796158"/>
            <a:ext cx="683559" cy="68355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4"/>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Challenges &amp; </a:t>
            </a:r>
            <a:r>
              <a:rPr lang="en"/>
              <a:t>Opportunities</a:t>
            </a:r>
            <a:endParaRPr/>
          </a:p>
        </p:txBody>
      </p:sp>
      <p:sp>
        <p:nvSpPr>
          <p:cNvPr id="195" name="Google Shape;195;p34"/>
          <p:cNvSpPr txBox="1"/>
          <p:nvPr>
            <p:ph idx="1" type="body"/>
          </p:nvPr>
        </p:nvSpPr>
        <p:spPr>
          <a:xfrm>
            <a:off x="1114425" y="1380335"/>
            <a:ext cx="3362100" cy="3334500"/>
          </a:xfrm>
          <a:prstGeom prst="rect">
            <a:avLst/>
          </a:prstGeom>
          <a:noFill/>
          <a:ln>
            <a:noFill/>
          </a:ln>
        </p:spPr>
        <p:txBody>
          <a:bodyPr anchorCtr="0" anchor="t" bIns="34275" lIns="0" spcFirstLastPara="1" rIns="68575" wrap="square" tIns="34275">
            <a:normAutofit/>
          </a:bodyPr>
          <a:lstStyle/>
          <a:p>
            <a:pPr indent="0" lvl="0" marL="0" rtl="0" algn="l">
              <a:spcBef>
                <a:spcPts val="0"/>
              </a:spcBef>
              <a:spcAft>
                <a:spcPts val="0"/>
              </a:spcAft>
              <a:buNone/>
            </a:pPr>
            <a:r>
              <a:rPr lang="en"/>
              <a:t>Challenges:</a:t>
            </a:r>
            <a:endParaRPr/>
          </a:p>
          <a:p>
            <a:pPr indent="-342900" lvl="0" marL="457200" rtl="0" algn="l">
              <a:spcBef>
                <a:spcPts val="0"/>
              </a:spcBef>
              <a:spcAft>
                <a:spcPts val="0"/>
              </a:spcAft>
              <a:buSzPts val="1800"/>
              <a:buChar char="•"/>
            </a:pPr>
            <a:r>
              <a:rPr lang="en"/>
              <a:t>New infrastructure and/or restructuring</a:t>
            </a:r>
            <a:endParaRPr/>
          </a:p>
          <a:p>
            <a:pPr indent="-330200" lvl="1" marL="914400" rtl="0" algn="l">
              <a:spcBef>
                <a:spcPts val="0"/>
              </a:spcBef>
              <a:spcAft>
                <a:spcPts val="0"/>
              </a:spcAft>
              <a:buSzPts val="1600"/>
              <a:buChar char="•"/>
            </a:pPr>
            <a:r>
              <a:rPr lang="en"/>
              <a:t>Staff</a:t>
            </a:r>
            <a:endParaRPr/>
          </a:p>
          <a:p>
            <a:pPr indent="-330200" lvl="1" marL="914400" rtl="0" algn="l">
              <a:spcBef>
                <a:spcPts val="0"/>
              </a:spcBef>
              <a:spcAft>
                <a:spcPts val="0"/>
              </a:spcAft>
              <a:buSzPts val="1600"/>
              <a:buChar char="•"/>
            </a:pPr>
            <a:r>
              <a:rPr lang="en"/>
              <a:t>Cost</a:t>
            </a:r>
            <a:endParaRPr/>
          </a:p>
          <a:p>
            <a:pPr indent="-330200" lvl="1" marL="914400" rtl="0" algn="l">
              <a:spcBef>
                <a:spcPts val="0"/>
              </a:spcBef>
              <a:spcAft>
                <a:spcPts val="0"/>
              </a:spcAft>
              <a:buSzPts val="1600"/>
              <a:buChar char="•"/>
            </a:pPr>
            <a:r>
              <a:rPr lang="en"/>
              <a:t>Physical space considerations</a:t>
            </a:r>
            <a:endParaRPr/>
          </a:p>
          <a:p>
            <a:pPr indent="-355600" lvl="0" marL="457200" rtl="0" algn="l">
              <a:spcBef>
                <a:spcPts val="0"/>
              </a:spcBef>
              <a:spcAft>
                <a:spcPts val="0"/>
              </a:spcAft>
              <a:buSzPts val="2000"/>
              <a:buChar char="•"/>
            </a:pPr>
            <a:r>
              <a:rPr lang="en"/>
              <a:t>Triaging of questions</a:t>
            </a:r>
            <a:endParaRPr/>
          </a:p>
          <a:p>
            <a:pPr indent="-330200" lvl="1" marL="914400" rtl="0" algn="l">
              <a:spcBef>
                <a:spcPts val="0"/>
              </a:spcBef>
              <a:spcAft>
                <a:spcPts val="0"/>
              </a:spcAft>
              <a:buSzPts val="1600"/>
              <a:buChar char="•"/>
            </a:pPr>
            <a:r>
              <a:rPr lang="en"/>
              <a:t>What is a general question?</a:t>
            </a:r>
            <a:endParaRPr/>
          </a:p>
          <a:p>
            <a:pPr indent="-330200" lvl="1" marL="914400" rtl="0" algn="l">
              <a:spcBef>
                <a:spcPts val="0"/>
              </a:spcBef>
              <a:spcAft>
                <a:spcPts val="0"/>
              </a:spcAft>
              <a:buSzPts val="1600"/>
              <a:buChar char="•"/>
            </a:pPr>
            <a:r>
              <a:rPr lang="en"/>
              <a:t>What requires more specialized support?</a:t>
            </a:r>
            <a:endParaRPr/>
          </a:p>
        </p:txBody>
      </p:sp>
      <p:sp>
        <p:nvSpPr>
          <p:cNvPr id="196" name="Google Shape;196;p34"/>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sp>
        <p:nvSpPr>
          <p:cNvPr id="197" name="Google Shape;197;p34"/>
          <p:cNvSpPr txBox="1"/>
          <p:nvPr>
            <p:ph idx="3" type="body"/>
          </p:nvPr>
        </p:nvSpPr>
        <p:spPr>
          <a:xfrm>
            <a:off x="4667666" y="1380335"/>
            <a:ext cx="3705000" cy="3334500"/>
          </a:xfrm>
          <a:prstGeom prst="rect">
            <a:avLst/>
          </a:prstGeom>
          <a:noFill/>
          <a:ln>
            <a:noFill/>
          </a:ln>
        </p:spPr>
        <p:txBody>
          <a:bodyPr anchorCtr="0" anchor="t" bIns="34275" lIns="0" spcFirstLastPara="1" rIns="68575" wrap="square" tIns="34275">
            <a:normAutofit/>
          </a:bodyPr>
          <a:lstStyle/>
          <a:p>
            <a:pPr indent="0" lvl="0" marL="0" rtl="0" algn="l">
              <a:lnSpc>
                <a:spcPct val="90000"/>
              </a:lnSpc>
              <a:spcBef>
                <a:spcPts val="0"/>
              </a:spcBef>
              <a:spcAft>
                <a:spcPts val="0"/>
              </a:spcAft>
              <a:buNone/>
            </a:pPr>
            <a:r>
              <a:rPr lang="en"/>
              <a:t>Opportunities:</a:t>
            </a:r>
            <a:endParaRPr/>
          </a:p>
          <a:p>
            <a:pPr indent="-342900" lvl="0" marL="457200" rtl="0" algn="l">
              <a:spcBef>
                <a:spcPts val="0"/>
              </a:spcBef>
              <a:spcAft>
                <a:spcPts val="0"/>
              </a:spcAft>
              <a:buSzPts val="1800"/>
              <a:buChar char="•"/>
            </a:pPr>
            <a:r>
              <a:rPr lang="en"/>
              <a:t>Streamlined communication and assistance for students and their support networks</a:t>
            </a:r>
            <a:endParaRPr/>
          </a:p>
          <a:p>
            <a:pPr indent="-342900" lvl="0" marL="457200" rtl="0" algn="l">
              <a:spcBef>
                <a:spcPts val="0"/>
              </a:spcBef>
              <a:spcAft>
                <a:spcPts val="0"/>
              </a:spcAft>
              <a:buSzPts val="1800"/>
              <a:buChar char="•"/>
            </a:pPr>
            <a:r>
              <a:rPr lang="en"/>
              <a:t>Cross-trained staff that can directly support in a variety of topics</a:t>
            </a:r>
            <a:endParaRPr/>
          </a:p>
          <a:p>
            <a:pPr indent="-342900" lvl="0" marL="457200" rtl="0" algn="l">
              <a:spcBef>
                <a:spcPts val="0"/>
              </a:spcBef>
              <a:spcAft>
                <a:spcPts val="0"/>
              </a:spcAft>
              <a:buSzPts val="1800"/>
              <a:buChar char="•"/>
            </a:pPr>
            <a:r>
              <a:rPr lang="en"/>
              <a:t>Reduced confusion and need for redirecting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5"/>
          <p:cNvSpPr txBox="1"/>
          <p:nvPr>
            <p:ph type="title"/>
          </p:nvPr>
        </p:nvSpPr>
        <p:spPr>
          <a:xfrm>
            <a:off x="1114425" y="1885950"/>
            <a:ext cx="6209400" cy="10257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chemeClr val="lt1"/>
              </a:buClr>
              <a:buSzPts val="3000"/>
              <a:buFont typeface="Red Hat Display"/>
              <a:buNone/>
            </a:pPr>
            <a:r>
              <a:rPr lang="en"/>
              <a:t>Engagement &amp; Team Building</a:t>
            </a:r>
            <a:endParaRPr/>
          </a:p>
        </p:txBody>
      </p:sp>
      <p:sp>
        <p:nvSpPr>
          <p:cNvPr id="203" name="Google Shape;203;p35"/>
          <p:cNvSpPr txBox="1"/>
          <p:nvPr>
            <p:ph idx="1" type="body"/>
          </p:nvPr>
        </p:nvSpPr>
        <p:spPr>
          <a:xfrm>
            <a:off x="1114425" y="3170196"/>
            <a:ext cx="3948000" cy="266100"/>
          </a:xfrm>
          <a:prstGeom prst="rect">
            <a:avLst/>
          </a:prstGeom>
          <a:noFill/>
          <a:ln>
            <a:noFill/>
          </a:ln>
        </p:spPr>
        <p:txBody>
          <a:bodyPr anchorCtr="0" anchor="t" bIns="34275" lIns="0" spcFirstLastPara="1" rIns="68575" wrap="square" tIns="34275">
            <a:noAutofit/>
          </a:bodyPr>
          <a:lstStyle/>
          <a:p>
            <a:pPr indent="0" lvl="0" marL="0" rtl="0" algn="l">
              <a:lnSpc>
                <a:spcPct val="90000"/>
              </a:lnSpc>
              <a:spcBef>
                <a:spcPts val="0"/>
              </a:spcBef>
              <a:spcAft>
                <a:spcPts val="0"/>
              </a:spcAft>
              <a:buSzPts val="1600"/>
              <a:buNone/>
            </a:pPr>
            <a:r>
              <a:rPr lang="en"/>
              <a:t>Option 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6"/>
          <p:cNvSpPr txBox="1"/>
          <p:nvPr>
            <p:ph type="title"/>
          </p:nvPr>
        </p:nvSpPr>
        <p:spPr>
          <a:xfrm>
            <a:off x="371475" y="342900"/>
            <a:ext cx="8001000" cy="394800"/>
          </a:xfrm>
          <a:prstGeom prst="rect">
            <a:avLst/>
          </a:prstGeom>
          <a:noFill/>
          <a:ln>
            <a:noFill/>
          </a:ln>
        </p:spPr>
        <p:txBody>
          <a:bodyPr anchorCtr="0" anchor="b" bIns="0" lIns="0" spcFirstLastPara="1" rIns="68575" wrap="square" tIns="34275">
            <a:spAutoFit/>
          </a:bodyPr>
          <a:lstStyle/>
          <a:p>
            <a:pPr indent="0" lvl="0" marL="0" rtl="0" algn="l">
              <a:lnSpc>
                <a:spcPct val="90000"/>
              </a:lnSpc>
              <a:spcBef>
                <a:spcPts val="0"/>
              </a:spcBef>
              <a:spcAft>
                <a:spcPts val="0"/>
              </a:spcAft>
              <a:buClr>
                <a:srgbClr val="353535"/>
              </a:buClr>
              <a:buSzPts val="2600"/>
              <a:buFont typeface="Red Hat Text"/>
              <a:buNone/>
            </a:pPr>
            <a:r>
              <a:rPr lang="en"/>
              <a:t>Engagement</a:t>
            </a:r>
            <a:r>
              <a:rPr lang="en"/>
              <a:t> and Team Building Opportunities</a:t>
            </a:r>
            <a:endParaRPr/>
          </a:p>
        </p:txBody>
      </p:sp>
      <p:sp>
        <p:nvSpPr>
          <p:cNvPr id="209" name="Google Shape;209;p36"/>
          <p:cNvSpPr txBox="1"/>
          <p:nvPr>
            <p:ph idx="1" type="body"/>
          </p:nvPr>
        </p:nvSpPr>
        <p:spPr>
          <a:xfrm>
            <a:off x="1114425" y="1380335"/>
            <a:ext cx="7258200" cy="3334500"/>
          </a:xfrm>
          <a:prstGeom prst="rect">
            <a:avLst/>
          </a:prstGeom>
          <a:noFill/>
          <a:ln>
            <a:noFill/>
          </a:ln>
        </p:spPr>
        <p:txBody>
          <a:bodyPr anchorCtr="0" anchor="t" bIns="34275" lIns="0" spcFirstLastPara="1" rIns="68575" wrap="square" tIns="34275">
            <a:normAutofit lnSpcReduction="10000"/>
          </a:bodyPr>
          <a:lstStyle/>
          <a:p>
            <a:pPr indent="-342900" lvl="0" marL="457200" rtl="0" algn="l">
              <a:lnSpc>
                <a:spcPct val="90000"/>
              </a:lnSpc>
              <a:spcBef>
                <a:spcPts val="0"/>
              </a:spcBef>
              <a:spcAft>
                <a:spcPts val="0"/>
              </a:spcAft>
              <a:buSzPts val="1800"/>
              <a:buChar char="•"/>
            </a:pPr>
            <a:r>
              <a:rPr lang="en"/>
              <a:t>Adventure</a:t>
            </a:r>
            <a:r>
              <a:rPr lang="en"/>
              <a:t> Learning Programs</a:t>
            </a:r>
            <a:endParaRPr/>
          </a:p>
          <a:p>
            <a:pPr indent="-330200" lvl="1" marL="914400" rtl="0" algn="l">
              <a:lnSpc>
                <a:spcPct val="90000"/>
              </a:lnSpc>
              <a:spcBef>
                <a:spcPts val="0"/>
              </a:spcBef>
              <a:spcAft>
                <a:spcPts val="0"/>
              </a:spcAft>
              <a:buSzPts val="1600"/>
              <a:buChar char="•"/>
            </a:pPr>
            <a:r>
              <a:rPr lang="en"/>
              <a:t>Team building workshops across divisions or within offices</a:t>
            </a:r>
            <a:endParaRPr/>
          </a:p>
          <a:p>
            <a:pPr indent="-330200" lvl="1" marL="914400" rtl="0" algn="l">
              <a:lnSpc>
                <a:spcPct val="90000"/>
              </a:lnSpc>
              <a:spcBef>
                <a:spcPts val="0"/>
              </a:spcBef>
              <a:spcAft>
                <a:spcPts val="0"/>
              </a:spcAft>
              <a:buSzPts val="1600"/>
              <a:buChar char="•"/>
            </a:pPr>
            <a:r>
              <a:rPr lang="en"/>
              <a:t>Program offers a great way for employees to </a:t>
            </a:r>
            <a:r>
              <a:rPr lang="en"/>
              <a:t>engage</a:t>
            </a:r>
            <a:r>
              <a:rPr lang="en"/>
              <a:t> with </a:t>
            </a:r>
            <a:r>
              <a:rPr lang="en"/>
              <a:t>each other</a:t>
            </a:r>
            <a:r>
              <a:rPr lang="en"/>
              <a:t> under the ALPS teaching philosophy of Experiential Education. </a:t>
            </a:r>
            <a:endParaRPr/>
          </a:p>
          <a:p>
            <a:pPr indent="-330200" lvl="1" marL="914400" rtl="0" algn="l">
              <a:lnSpc>
                <a:spcPct val="90000"/>
              </a:lnSpc>
              <a:spcBef>
                <a:spcPts val="0"/>
              </a:spcBef>
              <a:spcAft>
                <a:spcPts val="0"/>
              </a:spcAft>
              <a:buSzPts val="1600"/>
              <a:buChar char="•"/>
            </a:pPr>
            <a:r>
              <a:rPr lang="en"/>
              <a:t>Learners are able to engage in the workshop with direct </a:t>
            </a:r>
            <a:r>
              <a:rPr lang="en"/>
              <a:t>experiences</a:t>
            </a:r>
            <a:r>
              <a:rPr lang="en"/>
              <a:t> and focused reflection. </a:t>
            </a:r>
            <a:endParaRPr/>
          </a:p>
          <a:p>
            <a:pPr indent="-330200" lvl="1" marL="914400" rtl="0" algn="l">
              <a:lnSpc>
                <a:spcPct val="90000"/>
              </a:lnSpc>
              <a:spcBef>
                <a:spcPts val="0"/>
              </a:spcBef>
              <a:spcAft>
                <a:spcPts val="0"/>
              </a:spcAft>
              <a:buSzPts val="1600"/>
              <a:buChar char="•"/>
            </a:pPr>
            <a:r>
              <a:rPr lang="en"/>
              <a:t>The workshops can be held on sight at the office or add more adventure </a:t>
            </a:r>
            <a:r>
              <a:rPr lang="en"/>
              <a:t>experiences</a:t>
            </a:r>
            <a:r>
              <a:rPr lang="en"/>
              <a:t> such as the low ropes course. </a:t>
            </a:r>
            <a:endParaRPr/>
          </a:p>
          <a:p>
            <a:pPr indent="-342900" lvl="0" marL="457200" rtl="0" algn="l">
              <a:lnSpc>
                <a:spcPct val="90000"/>
              </a:lnSpc>
              <a:spcBef>
                <a:spcPts val="0"/>
              </a:spcBef>
              <a:spcAft>
                <a:spcPts val="0"/>
              </a:spcAft>
              <a:buSzPts val="1800"/>
              <a:buChar char="•"/>
            </a:pPr>
            <a:r>
              <a:rPr lang="en"/>
              <a:t>Table </a:t>
            </a:r>
            <a:r>
              <a:rPr lang="en"/>
              <a:t>Activities</a:t>
            </a:r>
            <a:r>
              <a:rPr lang="en"/>
              <a:t> during In-Person DEM Meetings</a:t>
            </a:r>
            <a:endParaRPr/>
          </a:p>
          <a:p>
            <a:pPr indent="-330200" lvl="1" marL="914400" rtl="0" algn="l">
              <a:lnSpc>
                <a:spcPct val="90000"/>
              </a:lnSpc>
              <a:spcBef>
                <a:spcPts val="0"/>
              </a:spcBef>
              <a:spcAft>
                <a:spcPts val="0"/>
              </a:spcAft>
              <a:buSzPts val="1600"/>
              <a:buChar char="•"/>
            </a:pPr>
            <a:r>
              <a:rPr lang="en"/>
              <a:t>Encourage </a:t>
            </a:r>
            <a:r>
              <a:rPr lang="en"/>
              <a:t>participants to sit with other campus partners</a:t>
            </a:r>
            <a:endParaRPr/>
          </a:p>
          <a:p>
            <a:pPr indent="-330200" lvl="1" marL="914400" rtl="0" algn="l">
              <a:lnSpc>
                <a:spcPct val="90000"/>
              </a:lnSpc>
              <a:spcBef>
                <a:spcPts val="0"/>
              </a:spcBef>
              <a:spcAft>
                <a:spcPts val="0"/>
              </a:spcAft>
              <a:buSzPts val="1600"/>
              <a:buChar char="•"/>
            </a:pPr>
            <a:r>
              <a:rPr lang="en"/>
              <a:t>Provide conversation starting activities</a:t>
            </a:r>
            <a:endParaRPr/>
          </a:p>
          <a:p>
            <a:pPr indent="-330200" lvl="1" marL="914400" rtl="0" algn="l">
              <a:lnSpc>
                <a:spcPct val="90000"/>
              </a:lnSpc>
              <a:spcBef>
                <a:spcPts val="0"/>
              </a:spcBef>
              <a:spcAft>
                <a:spcPts val="0"/>
              </a:spcAft>
              <a:buSzPts val="1600"/>
              <a:buChar char="•"/>
            </a:pPr>
            <a:r>
              <a:rPr lang="en"/>
              <a:t>Set aside time during session for cross divisional team building activity</a:t>
            </a:r>
            <a:endParaRPr/>
          </a:p>
          <a:p>
            <a:pPr indent="-342900" lvl="0" marL="457200" rtl="0" algn="l">
              <a:lnSpc>
                <a:spcPct val="90000"/>
              </a:lnSpc>
              <a:spcBef>
                <a:spcPts val="0"/>
              </a:spcBef>
              <a:spcAft>
                <a:spcPts val="0"/>
              </a:spcAft>
              <a:buSzPts val="1800"/>
              <a:buChar char="•"/>
            </a:pPr>
            <a:r>
              <a:rPr lang="en"/>
              <a:t>Participate in Badger Active Day</a:t>
            </a:r>
            <a:endParaRPr/>
          </a:p>
          <a:p>
            <a:pPr indent="-342900" lvl="0" marL="457200" rtl="0" algn="l">
              <a:lnSpc>
                <a:spcPct val="90000"/>
              </a:lnSpc>
              <a:spcBef>
                <a:spcPts val="0"/>
              </a:spcBef>
              <a:spcAft>
                <a:spcPts val="0"/>
              </a:spcAft>
              <a:buSzPts val="1800"/>
              <a:buChar char="•"/>
            </a:pPr>
            <a:r>
              <a:rPr lang="en"/>
              <a:t>Bakke Center Wolf Kitchen Cooking Class</a:t>
            </a:r>
            <a:endParaRPr/>
          </a:p>
        </p:txBody>
      </p:sp>
      <p:sp>
        <p:nvSpPr>
          <p:cNvPr id="210" name="Google Shape;210;p36"/>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pic>
        <p:nvPicPr>
          <p:cNvPr descr="group of people icon" id="211" name="Google Shape;211;p36"/>
          <p:cNvPicPr preferRelativeResize="0"/>
          <p:nvPr/>
        </p:nvPicPr>
        <p:blipFill rotWithShape="1">
          <a:blip r:embed="rId3">
            <a:alphaModFix/>
          </a:blip>
          <a:srcRect b="0" l="0" r="0" t="0"/>
          <a:stretch/>
        </p:blipFill>
        <p:spPr>
          <a:xfrm>
            <a:off x="371466" y="1371608"/>
            <a:ext cx="683559" cy="68355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7"/>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spcBef>
                <a:spcPts val="0"/>
              </a:spcBef>
              <a:spcAft>
                <a:spcPts val="0"/>
              </a:spcAft>
              <a:buClr>
                <a:srgbClr val="353535"/>
              </a:buClr>
              <a:buSzPts val="2600"/>
              <a:buFont typeface="Red Hat Text"/>
              <a:buNone/>
            </a:pPr>
            <a:r>
              <a:rPr lang="en"/>
              <a:t>Challenges &amp; Opportunities</a:t>
            </a:r>
            <a:endParaRPr/>
          </a:p>
        </p:txBody>
      </p:sp>
      <p:sp>
        <p:nvSpPr>
          <p:cNvPr id="217" name="Google Shape;217;p37"/>
          <p:cNvSpPr txBox="1"/>
          <p:nvPr>
            <p:ph idx="1" type="body"/>
          </p:nvPr>
        </p:nvSpPr>
        <p:spPr>
          <a:xfrm>
            <a:off x="1114425" y="1380335"/>
            <a:ext cx="3362100" cy="3334500"/>
          </a:xfrm>
          <a:prstGeom prst="rect">
            <a:avLst/>
          </a:prstGeom>
          <a:noFill/>
          <a:ln>
            <a:noFill/>
          </a:ln>
        </p:spPr>
        <p:txBody>
          <a:bodyPr anchorCtr="0" anchor="t" bIns="34275" lIns="0" spcFirstLastPara="1" rIns="68575" wrap="square" tIns="34275">
            <a:noAutofit/>
          </a:bodyPr>
          <a:lstStyle/>
          <a:p>
            <a:pPr indent="0" lvl="0" marL="0" rtl="0" algn="l">
              <a:spcBef>
                <a:spcPts val="0"/>
              </a:spcBef>
              <a:spcAft>
                <a:spcPts val="0"/>
              </a:spcAft>
              <a:buNone/>
            </a:pPr>
            <a:r>
              <a:rPr b="1" lang="en" sz="2600">
                <a:solidFill>
                  <a:srgbClr val="353535"/>
                </a:solidFill>
              </a:rPr>
              <a:t>Challenges</a:t>
            </a:r>
            <a:endParaRPr b="1" sz="2600">
              <a:solidFill>
                <a:srgbClr val="353535"/>
              </a:solidFill>
            </a:endParaRPr>
          </a:p>
          <a:p>
            <a:pPr indent="-330200" lvl="0" marL="457200" rtl="0" algn="l">
              <a:spcBef>
                <a:spcPts val="0"/>
              </a:spcBef>
              <a:spcAft>
                <a:spcPts val="0"/>
              </a:spcAft>
              <a:buClr>
                <a:srgbClr val="353535"/>
              </a:buClr>
              <a:buSzPts val="1600"/>
              <a:buChar char="•"/>
            </a:pPr>
            <a:r>
              <a:rPr lang="en" sz="1600">
                <a:solidFill>
                  <a:srgbClr val="353535"/>
                </a:solidFill>
              </a:rPr>
              <a:t>Finding the best activity to engage everyone</a:t>
            </a:r>
            <a:endParaRPr sz="1600">
              <a:solidFill>
                <a:srgbClr val="353535"/>
              </a:solidFill>
            </a:endParaRPr>
          </a:p>
          <a:p>
            <a:pPr indent="-330200" lvl="0" marL="457200" rtl="0" algn="l">
              <a:spcBef>
                <a:spcPts val="0"/>
              </a:spcBef>
              <a:spcAft>
                <a:spcPts val="0"/>
              </a:spcAft>
              <a:buClr>
                <a:srgbClr val="353535"/>
              </a:buClr>
              <a:buSzPts val="1600"/>
              <a:buChar char="•"/>
            </a:pPr>
            <a:r>
              <a:rPr lang="en" sz="1600">
                <a:solidFill>
                  <a:srgbClr val="353535"/>
                </a:solidFill>
              </a:rPr>
              <a:t>Balancing the time commitment for staff with work load</a:t>
            </a:r>
            <a:endParaRPr sz="1600">
              <a:solidFill>
                <a:srgbClr val="353535"/>
              </a:solidFill>
            </a:endParaRPr>
          </a:p>
          <a:p>
            <a:pPr indent="-330200" lvl="0" marL="457200" rtl="0" algn="l">
              <a:spcBef>
                <a:spcPts val="0"/>
              </a:spcBef>
              <a:spcAft>
                <a:spcPts val="0"/>
              </a:spcAft>
              <a:buClr>
                <a:srgbClr val="353535"/>
              </a:buClr>
              <a:buSzPts val="1600"/>
              <a:buChar char="•"/>
            </a:pPr>
            <a:r>
              <a:rPr lang="en" sz="1600">
                <a:solidFill>
                  <a:srgbClr val="353535"/>
                </a:solidFill>
              </a:rPr>
              <a:t>Encouraging participation from DEM team members</a:t>
            </a:r>
            <a:endParaRPr sz="1600">
              <a:solidFill>
                <a:srgbClr val="353535"/>
              </a:solidFill>
            </a:endParaRPr>
          </a:p>
          <a:p>
            <a:pPr indent="-330200" lvl="0" marL="457200" rtl="0" algn="l">
              <a:spcBef>
                <a:spcPts val="0"/>
              </a:spcBef>
              <a:spcAft>
                <a:spcPts val="0"/>
              </a:spcAft>
              <a:buClr>
                <a:srgbClr val="353535"/>
              </a:buClr>
              <a:buSzPts val="1600"/>
              <a:buChar char="•"/>
            </a:pPr>
            <a:r>
              <a:rPr lang="en" sz="1600">
                <a:solidFill>
                  <a:srgbClr val="353535"/>
                </a:solidFill>
              </a:rPr>
              <a:t>Volunteering to participate in optional activities and helping to promote the opportunities. </a:t>
            </a:r>
            <a:endParaRPr sz="1600">
              <a:solidFill>
                <a:srgbClr val="353535"/>
              </a:solidFill>
            </a:endParaRPr>
          </a:p>
          <a:p>
            <a:pPr indent="-330200" lvl="0" marL="457200" rtl="0" algn="l">
              <a:spcBef>
                <a:spcPts val="0"/>
              </a:spcBef>
              <a:spcAft>
                <a:spcPts val="0"/>
              </a:spcAft>
              <a:buClr>
                <a:srgbClr val="353535"/>
              </a:buClr>
              <a:buSzPts val="1600"/>
              <a:buChar char="•"/>
            </a:pPr>
            <a:r>
              <a:rPr lang="en" sz="1600">
                <a:solidFill>
                  <a:srgbClr val="353535"/>
                </a:solidFill>
              </a:rPr>
              <a:t>Organizing a committee to plan the activities</a:t>
            </a:r>
            <a:endParaRPr sz="1600">
              <a:solidFill>
                <a:srgbClr val="353535"/>
              </a:solidFill>
            </a:endParaRPr>
          </a:p>
          <a:p>
            <a:pPr indent="0" lvl="0" marL="0" rtl="0" algn="l">
              <a:spcBef>
                <a:spcPts val="0"/>
              </a:spcBef>
              <a:spcAft>
                <a:spcPts val="0"/>
              </a:spcAft>
              <a:buNone/>
            </a:pPr>
            <a:r>
              <a:t/>
            </a:r>
            <a:endParaRPr b="1" sz="600">
              <a:solidFill>
                <a:srgbClr val="353535"/>
              </a:solidFill>
            </a:endParaRPr>
          </a:p>
          <a:p>
            <a:pPr indent="0" lvl="0" marL="0" rtl="0" algn="l">
              <a:spcBef>
                <a:spcPts val="0"/>
              </a:spcBef>
              <a:spcAft>
                <a:spcPts val="0"/>
              </a:spcAft>
              <a:buSzPts val="2600"/>
              <a:buFont typeface="Red Hat Text"/>
              <a:buNone/>
            </a:pPr>
            <a:r>
              <a:t/>
            </a:r>
            <a:endParaRPr b="1" sz="2600">
              <a:solidFill>
                <a:srgbClr val="353535"/>
              </a:solidFill>
            </a:endParaRPr>
          </a:p>
          <a:p>
            <a:pPr indent="0" lvl="0" marL="0" rtl="0" algn="l">
              <a:spcBef>
                <a:spcPts val="0"/>
              </a:spcBef>
              <a:spcAft>
                <a:spcPts val="0"/>
              </a:spcAft>
              <a:buSzPts val="2600"/>
              <a:buFont typeface="Red Hat Text"/>
              <a:buNone/>
            </a:pPr>
            <a:r>
              <a:t/>
            </a:r>
            <a:endParaRPr b="1" sz="2600">
              <a:solidFill>
                <a:srgbClr val="353535"/>
              </a:solidFill>
            </a:endParaRPr>
          </a:p>
          <a:p>
            <a:pPr indent="0" lvl="0" marL="0" rtl="0" algn="l">
              <a:spcBef>
                <a:spcPts val="0"/>
              </a:spcBef>
              <a:spcAft>
                <a:spcPts val="0"/>
              </a:spcAft>
              <a:buClr>
                <a:srgbClr val="353535"/>
              </a:buClr>
              <a:buSzPts val="2600"/>
              <a:buFont typeface="Red Hat Text"/>
              <a:buNone/>
            </a:pPr>
            <a:r>
              <a:t/>
            </a:r>
            <a:endParaRPr b="1" sz="2600">
              <a:solidFill>
                <a:srgbClr val="353535"/>
              </a:solidFill>
            </a:endParaRPr>
          </a:p>
        </p:txBody>
      </p:sp>
      <p:sp>
        <p:nvSpPr>
          <p:cNvPr id="218" name="Google Shape;218;p37"/>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sp>
        <p:nvSpPr>
          <p:cNvPr id="219" name="Google Shape;219;p37"/>
          <p:cNvSpPr txBox="1"/>
          <p:nvPr>
            <p:ph idx="3" type="body"/>
          </p:nvPr>
        </p:nvSpPr>
        <p:spPr>
          <a:xfrm>
            <a:off x="4667666" y="1380335"/>
            <a:ext cx="3705000" cy="3334500"/>
          </a:xfrm>
          <a:prstGeom prst="rect">
            <a:avLst/>
          </a:prstGeom>
          <a:noFill/>
          <a:ln>
            <a:noFill/>
          </a:ln>
        </p:spPr>
        <p:txBody>
          <a:bodyPr anchorCtr="0" anchor="t" bIns="34275" lIns="0" spcFirstLastPara="1" rIns="68575" wrap="square" tIns="34275">
            <a:normAutofit lnSpcReduction="20000"/>
          </a:bodyPr>
          <a:lstStyle/>
          <a:p>
            <a:pPr indent="0" lvl="0" marL="0" rtl="0" algn="l">
              <a:spcBef>
                <a:spcPts val="0"/>
              </a:spcBef>
              <a:spcAft>
                <a:spcPts val="0"/>
              </a:spcAft>
              <a:buClr>
                <a:srgbClr val="353535"/>
              </a:buClr>
              <a:buSzPts val="2600"/>
              <a:buFont typeface="Red Hat Text"/>
              <a:buNone/>
            </a:pPr>
            <a:r>
              <a:rPr b="1" lang="en" sz="2600">
                <a:solidFill>
                  <a:srgbClr val="353535"/>
                </a:solidFill>
              </a:rPr>
              <a:t>Opportunities</a:t>
            </a:r>
            <a:endParaRPr b="1" sz="2600">
              <a:solidFill>
                <a:srgbClr val="353535"/>
              </a:solidFill>
            </a:endParaRPr>
          </a:p>
          <a:p>
            <a:pPr indent="-342900" lvl="0" marL="457200" rtl="0" algn="l">
              <a:spcBef>
                <a:spcPts val="0"/>
              </a:spcBef>
              <a:spcAft>
                <a:spcPts val="0"/>
              </a:spcAft>
              <a:buClr>
                <a:srgbClr val="353535"/>
              </a:buClr>
              <a:buSzPts val="1800"/>
              <a:buChar char="•"/>
            </a:pPr>
            <a:r>
              <a:rPr lang="en" sz="1800">
                <a:solidFill>
                  <a:srgbClr val="353535"/>
                </a:solidFill>
              </a:rPr>
              <a:t>Team members are able to engage with members outside of their team in meaningful ways</a:t>
            </a:r>
            <a:endParaRPr sz="1800">
              <a:solidFill>
                <a:srgbClr val="353535"/>
              </a:solidFill>
            </a:endParaRPr>
          </a:p>
          <a:p>
            <a:pPr indent="-342900" lvl="0" marL="457200" rtl="0" algn="l">
              <a:spcBef>
                <a:spcPts val="0"/>
              </a:spcBef>
              <a:spcAft>
                <a:spcPts val="0"/>
              </a:spcAft>
              <a:buClr>
                <a:srgbClr val="353535"/>
              </a:buClr>
              <a:buSzPts val="1800"/>
              <a:buChar char="•"/>
            </a:pPr>
            <a:r>
              <a:rPr lang="en" sz="1800">
                <a:solidFill>
                  <a:srgbClr val="353535"/>
                </a:solidFill>
              </a:rPr>
              <a:t>Allows team members to participate in events outside of the office</a:t>
            </a:r>
            <a:endParaRPr sz="1800">
              <a:solidFill>
                <a:srgbClr val="353535"/>
              </a:solidFill>
            </a:endParaRPr>
          </a:p>
          <a:p>
            <a:pPr indent="-342900" lvl="0" marL="457200" rtl="0" algn="l">
              <a:spcBef>
                <a:spcPts val="0"/>
              </a:spcBef>
              <a:spcAft>
                <a:spcPts val="0"/>
              </a:spcAft>
              <a:buClr>
                <a:srgbClr val="353535"/>
              </a:buClr>
              <a:buSzPts val="1800"/>
              <a:buChar char="•"/>
            </a:pPr>
            <a:r>
              <a:rPr lang="en" sz="1800">
                <a:solidFill>
                  <a:srgbClr val="353535"/>
                </a:solidFill>
              </a:rPr>
              <a:t>Find creative ways to problem solve and bring what is learned back to daily work</a:t>
            </a:r>
            <a:endParaRPr sz="1800">
              <a:solidFill>
                <a:srgbClr val="353535"/>
              </a:solidFill>
            </a:endParaRPr>
          </a:p>
          <a:p>
            <a:pPr indent="-342900" lvl="0" marL="457200" rtl="0" algn="l">
              <a:spcBef>
                <a:spcPts val="0"/>
              </a:spcBef>
              <a:spcAft>
                <a:spcPts val="0"/>
              </a:spcAft>
              <a:buClr>
                <a:srgbClr val="353535"/>
              </a:buClr>
              <a:buSzPts val="1800"/>
              <a:buChar char="•"/>
            </a:pPr>
            <a:r>
              <a:rPr lang="en" sz="1800">
                <a:solidFill>
                  <a:srgbClr val="353535"/>
                </a:solidFill>
              </a:rPr>
              <a:t>More information about current activities, have wellness committee members speak at team meetings or all team meetings</a:t>
            </a:r>
            <a:endParaRPr sz="1800">
              <a:solidFill>
                <a:srgbClr val="353535"/>
              </a:solidFill>
            </a:endParaRPr>
          </a:p>
        </p:txBody>
      </p:sp>
      <p:pic>
        <p:nvPicPr>
          <p:cNvPr descr="single person icon" id="220" name="Google Shape;220;p37"/>
          <p:cNvPicPr preferRelativeResize="0"/>
          <p:nvPr/>
        </p:nvPicPr>
        <p:blipFill rotWithShape="1">
          <a:blip r:embed="rId3">
            <a:alphaModFix/>
          </a:blip>
          <a:srcRect b="0" l="0" r="0" t="0"/>
          <a:stretch/>
        </p:blipFill>
        <p:spPr>
          <a:xfrm>
            <a:off x="371482" y="1371608"/>
            <a:ext cx="683559" cy="683559"/>
          </a:xfrm>
          <a:prstGeom prst="rect">
            <a:avLst/>
          </a:prstGeom>
          <a:noFill/>
          <a:ln>
            <a:noFill/>
          </a:ln>
        </p:spPr>
      </p:pic>
      <p:pic>
        <p:nvPicPr>
          <p:cNvPr descr="lightbulb icon" id="221" name="Google Shape;221;p37"/>
          <p:cNvPicPr preferRelativeResize="0"/>
          <p:nvPr/>
        </p:nvPicPr>
        <p:blipFill rotWithShape="1">
          <a:blip r:embed="rId4">
            <a:alphaModFix/>
          </a:blip>
          <a:srcRect b="0" l="0" r="0" t="0"/>
          <a:stretch/>
        </p:blipFill>
        <p:spPr>
          <a:xfrm>
            <a:off x="3984108" y="1142997"/>
            <a:ext cx="683559" cy="68355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ph type="title"/>
          </p:nvPr>
        </p:nvSpPr>
        <p:spPr>
          <a:xfrm>
            <a:off x="371475" y="342900"/>
            <a:ext cx="8001000" cy="800100"/>
          </a:xfrm>
          <a:prstGeom prst="rect">
            <a:avLst/>
          </a:prstGeom>
          <a:noFill/>
          <a:ln>
            <a:noFill/>
          </a:ln>
        </p:spPr>
        <p:txBody>
          <a:bodyPr anchorCtr="0" anchor="b" bIns="0" lIns="0" spcFirstLastPara="1" rIns="68575" wrap="square" tIns="34275">
            <a:normAutofit/>
          </a:bodyPr>
          <a:lstStyle/>
          <a:p>
            <a:pPr indent="0" lvl="0" marL="0" rtl="0" algn="l">
              <a:lnSpc>
                <a:spcPct val="90000"/>
              </a:lnSpc>
              <a:spcBef>
                <a:spcPts val="0"/>
              </a:spcBef>
              <a:spcAft>
                <a:spcPts val="0"/>
              </a:spcAft>
              <a:buClr>
                <a:srgbClr val="353535"/>
              </a:buClr>
              <a:buSzPts val="2600"/>
              <a:buFont typeface="Red Hat Text"/>
              <a:buNone/>
            </a:pPr>
            <a:r>
              <a:rPr lang="en"/>
              <a:t>Summary</a:t>
            </a:r>
            <a:endParaRPr/>
          </a:p>
        </p:txBody>
      </p:sp>
      <p:sp>
        <p:nvSpPr>
          <p:cNvPr id="227" name="Google Shape;227;p38"/>
          <p:cNvSpPr txBox="1"/>
          <p:nvPr>
            <p:ph idx="1" type="body"/>
          </p:nvPr>
        </p:nvSpPr>
        <p:spPr>
          <a:xfrm>
            <a:off x="1114425" y="1380335"/>
            <a:ext cx="7258200" cy="3334500"/>
          </a:xfrm>
          <a:prstGeom prst="rect">
            <a:avLst/>
          </a:prstGeom>
          <a:noFill/>
          <a:ln>
            <a:noFill/>
          </a:ln>
        </p:spPr>
        <p:txBody>
          <a:bodyPr anchorCtr="0" anchor="t" bIns="34275" lIns="0" spcFirstLastPara="1" rIns="68575" wrap="square" tIns="34275">
            <a:normAutofit/>
          </a:bodyPr>
          <a:lstStyle/>
          <a:p>
            <a:pPr indent="-342900" lvl="0" marL="457200" rtl="0" algn="l">
              <a:lnSpc>
                <a:spcPct val="90000"/>
              </a:lnSpc>
              <a:spcBef>
                <a:spcPts val="0"/>
              </a:spcBef>
              <a:spcAft>
                <a:spcPts val="0"/>
              </a:spcAft>
              <a:buSzPts val="1800"/>
              <a:buChar char="•"/>
            </a:pPr>
            <a:r>
              <a:rPr lang="en"/>
              <a:t>Recommendations</a:t>
            </a:r>
            <a:endParaRPr/>
          </a:p>
          <a:p>
            <a:pPr indent="-330200" lvl="1" marL="914400" rtl="0" algn="l">
              <a:lnSpc>
                <a:spcPct val="90000"/>
              </a:lnSpc>
              <a:spcBef>
                <a:spcPts val="0"/>
              </a:spcBef>
              <a:spcAft>
                <a:spcPts val="0"/>
              </a:spcAft>
              <a:buSzPts val="1600"/>
              <a:buChar char="•"/>
            </a:pPr>
            <a:r>
              <a:rPr lang="en"/>
              <a:t>Administrative (Options 1 and 2) might have a more direct impact on the student experience, but will also in most cases have more significant costs both in terms of $$, time, and team capacity</a:t>
            </a:r>
            <a:endParaRPr/>
          </a:p>
          <a:p>
            <a:pPr indent="-330200" lvl="1" marL="914400" rtl="0" algn="l">
              <a:lnSpc>
                <a:spcPct val="90000"/>
              </a:lnSpc>
              <a:spcBef>
                <a:spcPts val="0"/>
              </a:spcBef>
              <a:spcAft>
                <a:spcPts val="0"/>
              </a:spcAft>
              <a:buSzPts val="1600"/>
              <a:buChar char="•"/>
            </a:pPr>
            <a:r>
              <a:rPr lang="en"/>
              <a:t>Community-building (Option 3) may not directly impact the student experience, but can help foster connections across DEM units by offering opportunities for connection and engagement (both social and professional). They also in most cases will be more cost-effective and require less time/capacity from staff involved.</a:t>
            </a:r>
            <a:endParaRPr/>
          </a:p>
          <a:p>
            <a:pPr indent="-342900" lvl="0" marL="457200" rtl="0" algn="l">
              <a:lnSpc>
                <a:spcPct val="90000"/>
              </a:lnSpc>
              <a:spcBef>
                <a:spcPts val="0"/>
              </a:spcBef>
              <a:spcAft>
                <a:spcPts val="0"/>
              </a:spcAft>
              <a:buSzPts val="1800"/>
              <a:buChar char="•"/>
            </a:pPr>
            <a:r>
              <a:rPr lang="en"/>
              <a:t>General considerations in efforts to break down the silos</a:t>
            </a:r>
            <a:endParaRPr/>
          </a:p>
          <a:p>
            <a:pPr indent="-330200" lvl="1" marL="914400" rtl="0" algn="l">
              <a:lnSpc>
                <a:spcPct val="90000"/>
              </a:lnSpc>
              <a:spcBef>
                <a:spcPts val="0"/>
              </a:spcBef>
              <a:spcAft>
                <a:spcPts val="0"/>
              </a:spcAft>
              <a:buSzPts val="1600"/>
              <a:buChar char="•"/>
            </a:pPr>
            <a:r>
              <a:rPr lang="en"/>
              <a:t>Budget</a:t>
            </a:r>
            <a:endParaRPr/>
          </a:p>
          <a:p>
            <a:pPr indent="-330200" lvl="1" marL="914400" rtl="0" algn="l">
              <a:lnSpc>
                <a:spcPct val="90000"/>
              </a:lnSpc>
              <a:spcBef>
                <a:spcPts val="0"/>
              </a:spcBef>
              <a:spcAft>
                <a:spcPts val="0"/>
              </a:spcAft>
              <a:buSzPts val="1600"/>
              <a:buChar char="•"/>
            </a:pPr>
            <a:r>
              <a:rPr lang="en"/>
              <a:t>Time commitment</a:t>
            </a:r>
            <a:endParaRPr/>
          </a:p>
          <a:p>
            <a:pPr indent="-330200" lvl="1" marL="914400" rtl="0" algn="l">
              <a:lnSpc>
                <a:spcPct val="90000"/>
              </a:lnSpc>
              <a:spcBef>
                <a:spcPts val="0"/>
              </a:spcBef>
              <a:spcAft>
                <a:spcPts val="0"/>
              </a:spcAft>
              <a:buSzPts val="1600"/>
              <a:buChar char="•"/>
            </a:pPr>
            <a:r>
              <a:rPr lang="en"/>
              <a:t>Staff capacity</a:t>
            </a:r>
            <a:endParaRPr/>
          </a:p>
        </p:txBody>
      </p:sp>
      <p:sp>
        <p:nvSpPr>
          <p:cNvPr id="228" name="Google Shape;228;p38"/>
          <p:cNvSpPr txBox="1"/>
          <p:nvPr>
            <p:ph idx="2" type="body"/>
          </p:nvPr>
        </p:nvSpPr>
        <p:spPr>
          <a:xfrm>
            <a:off x="0" y="4873720"/>
            <a:ext cx="5022900" cy="270000"/>
          </a:xfrm>
          <a:prstGeom prst="rect">
            <a:avLst/>
          </a:prstGeom>
          <a:solidFill>
            <a:schemeClr val="accent1"/>
          </a:solidFill>
          <a:ln>
            <a:noFill/>
          </a:ln>
        </p:spPr>
        <p:txBody>
          <a:bodyPr anchorCtr="0" anchor="ctr" bIns="68575" lIns="205725" spcFirstLastPara="1" rIns="137150" wrap="square" tIns="48000">
            <a:spAutoFit/>
          </a:bodyPr>
          <a:lstStyle/>
          <a:p>
            <a:pPr indent="0" lvl="0" marL="0" rtl="0" algn="l">
              <a:lnSpc>
                <a:spcPct val="90000"/>
              </a:lnSpc>
              <a:spcBef>
                <a:spcPts val="0"/>
              </a:spcBef>
              <a:spcAft>
                <a:spcPts val="0"/>
              </a:spcAft>
              <a:buSzPts val="900"/>
              <a:buNone/>
            </a:pPr>
            <a:r>
              <a:t/>
            </a:r>
            <a:endParaRPr/>
          </a:p>
        </p:txBody>
      </p:sp>
      <p:pic>
        <p:nvPicPr>
          <p:cNvPr descr="cow icon" id="229" name="Google Shape;229;p38"/>
          <p:cNvPicPr preferRelativeResize="0"/>
          <p:nvPr/>
        </p:nvPicPr>
        <p:blipFill rotWithShape="1">
          <a:blip r:embed="rId3">
            <a:alphaModFix/>
          </a:blip>
          <a:srcRect b="0" l="0" r="0" t="0"/>
          <a:stretch/>
        </p:blipFill>
        <p:spPr>
          <a:xfrm>
            <a:off x="1925716" y="579187"/>
            <a:ext cx="683559" cy="68355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9"/>
          <p:cNvSpPr txBox="1"/>
          <p:nvPr>
            <p:ph type="title"/>
          </p:nvPr>
        </p:nvSpPr>
        <p:spPr>
          <a:xfrm>
            <a:off x="0" y="-135045"/>
            <a:ext cx="8001000" cy="127500"/>
          </a:xfrm>
          <a:prstGeom prst="rect">
            <a:avLst/>
          </a:prstGeom>
          <a:noFill/>
          <a:ln>
            <a:noFill/>
          </a:ln>
        </p:spPr>
        <p:txBody>
          <a:bodyPr anchorCtr="0" anchor="b" bIns="0" lIns="0" spcFirstLastPara="1" rIns="0" wrap="square" tIns="34275">
            <a:normAutofit fontScale="90000"/>
          </a:bodyPr>
          <a:lstStyle/>
          <a:p>
            <a:pPr indent="0" lvl="0" marL="0" rtl="0" algn="l">
              <a:lnSpc>
                <a:spcPct val="90000"/>
              </a:lnSpc>
              <a:spcBef>
                <a:spcPts val="0"/>
              </a:spcBef>
              <a:spcAft>
                <a:spcPts val="0"/>
              </a:spcAft>
              <a:buClr>
                <a:schemeClr val="dk1"/>
              </a:buClr>
              <a:buSzPct val="100000"/>
              <a:buFont typeface="Red Hat Display"/>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UW-Madison theme1">
      <a:dk1>
        <a:srgbClr val="202020"/>
      </a:dk1>
      <a:lt1>
        <a:srgbClr val="FFFFFF"/>
      </a:lt1>
      <a:dk2>
        <a:srgbClr val="101010"/>
      </a:dk2>
      <a:lt2>
        <a:srgbClr val="DADFE1"/>
      </a:lt2>
      <a:accent1>
        <a:srgbClr val="C5050C"/>
      </a:accent1>
      <a:accent2>
        <a:srgbClr val="C5050C"/>
      </a:accent2>
      <a:accent3>
        <a:srgbClr val="9B0000"/>
      </a:accent3>
      <a:accent4>
        <a:srgbClr val="FCCB51"/>
      </a:accent4>
      <a:accent5>
        <a:srgbClr val="80B3AE"/>
      </a:accent5>
      <a:accent6>
        <a:srgbClr val="ADADAD"/>
      </a:accent6>
      <a:hlink>
        <a:srgbClr val="0479A8"/>
      </a:hlink>
      <a:folHlink>
        <a:srgbClr val="0479A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